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16"/>
  </p:notesMasterIdLst>
  <p:sldIdLst>
    <p:sldId id="256" r:id="rId5"/>
    <p:sldId id="258" r:id="rId6"/>
    <p:sldId id="428" r:id="rId7"/>
    <p:sldId id="438" r:id="rId8"/>
    <p:sldId id="442" r:id="rId9"/>
    <p:sldId id="443" r:id="rId10"/>
    <p:sldId id="444" r:id="rId11"/>
    <p:sldId id="445" r:id="rId12"/>
    <p:sldId id="446" r:id="rId13"/>
    <p:sldId id="448" r:id="rId14"/>
    <p:sldId id="426" r:id="rId15"/>
  </p:sldIdLst>
  <p:sldSz cx="9144000" cy="6858000" type="screen4x3"/>
  <p:notesSz cx="6797675" cy="9874250"/>
  <p:custDataLst>
    <p:tags r:id="rId1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4638" autoAdjust="0"/>
  </p:normalViewPr>
  <p:slideViewPr>
    <p:cSldViewPr>
      <p:cViewPr>
        <p:scale>
          <a:sx n="80" d="100"/>
          <a:sy n="80" d="100"/>
        </p:scale>
        <p:origin x="-990" y="-72"/>
      </p:cViewPr>
      <p:guideLst>
        <p:guide orient="horz" pos="2160"/>
        <p:guide pos="2880"/>
      </p:guideLst>
    </p:cSldViewPr>
  </p:slideViewPr>
  <p:outlineViewPr>
    <p:cViewPr>
      <p:scale>
        <a:sx n="33" d="100"/>
        <a:sy n="33" d="100"/>
      </p:scale>
      <p:origin x="0" y="598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D4DA8F5-F804-4FB2-8A6B-A884CF09C514}" type="datetimeFigureOut">
              <a:rPr lang="en-US"/>
              <a:pPr>
                <a:defRPr/>
              </a:pPr>
              <a:t>6/18/2013</a:t>
            </a:fld>
            <a:endParaRPr lang="en-GB" dirty="0"/>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6C00DB4-E585-43D3-9A29-E1C42556C769}" type="slidenum">
              <a:rPr lang="en-GB"/>
              <a:pPr>
                <a:defRPr/>
              </a:pPr>
              <a:t>‹#›</a:t>
            </a:fld>
            <a:endParaRPr lang="en-GB" dirty="0"/>
          </a:p>
        </p:txBody>
      </p:sp>
    </p:spTree>
    <p:extLst>
      <p:ext uri="{BB962C8B-B14F-4D97-AF65-F5344CB8AC3E}">
        <p14:creationId xmlns:p14="http://schemas.microsoft.com/office/powerpoint/2010/main" val="31023264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0FBC8F-7200-45DD-A4E3-40F9EE471788}" type="slidenum">
              <a:rPr lang="en-GB"/>
              <a:pPr fontAlgn="base">
                <a:spcBef>
                  <a:spcPct val="0"/>
                </a:spcBef>
                <a:spcAft>
                  <a:spcPct val="0"/>
                </a:spcAft>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4.xml"/><Relationship Id="rId7" Type="http://schemas.openxmlformats.org/officeDocument/2006/relationships/slide" Target="../slides/slide6.xm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10.xml"/><Relationship Id="rId5" Type="http://schemas.openxmlformats.org/officeDocument/2006/relationships/slide" Target="../slides/slide5.xml"/><Relationship Id="rId10" Type="http://schemas.openxmlformats.org/officeDocument/2006/relationships/slide" Target="../slides/slide9.xml"/><Relationship Id="rId4" Type="http://schemas.openxmlformats.org/officeDocument/2006/relationships/slide" Target="../slides/slide2.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slide" Target="../slides/slide4.xml"/><Relationship Id="rId4" Type="http://schemas.openxmlformats.org/officeDocument/2006/relationships/slide" Target="../slides/slide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rookeWeston">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latin typeface="Calibri" pitchFamily="34" charset="0"/>
              <a:cs typeface="Calibri" pitchFamily="34" charset="0"/>
            </a:endParaRPr>
          </a:p>
        </p:txBody>
      </p:sp>
      <p:sp>
        <p:nvSpPr>
          <p:cNvPr id="9" name="Title 8"/>
          <p:cNvSpPr>
            <a:spLocks noGrp="1"/>
          </p:cNvSpPr>
          <p:nvPr>
            <p:ph type="ctrTitle"/>
          </p:nvPr>
        </p:nvSpPr>
        <p:spPr>
          <a:xfrm>
            <a:off x="685800" y="214290"/>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smtClean="0"/>
              <a:t>Click to edit Master 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latin typeface="Calibri" pitchFamily="34" charset="0"/>
                <a:cs typeface="Calibri" pitchFamily="34" charset="0"/>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7" name="Subtitle 16"/>
          <p:cNvSpPr>
            <a:spLocks noGrp="1"/>
          </p:cNvSpPr>
          <p:nvPr>
            <p:ph type="subTitle" idx="1"/>
          </p:nvPr>
        </p:nvSpPr>
        <p:spPr>
          <a:xfrm>
            <a:off x="871566" y="5515444"/>
            <a:ext cx="7772400" cy="1199704"/>
          </a:xfrm>
        </p:spPr>
        <p:txBody>
          <a:bodyPr lIns="45720" rIns="45720"/>
          <a:lstStyle>
            <a:lvl1pPr marL="0" marR="64008" indent="0" algn="r">
              <a:buNone/>
              <a:defRPr b="1">
                <a:solidFill>
                  <a:schemeClr val="bg1"/>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Title 6"/>
          <p:cNvSpPr>
            <a:spLocks noGrp="1"/>
          </p:cNvSpPr>
          <p:nvPr>
            <p:ph type="title"/>
          </p:nvPr>
        </p:nvSpPr>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latin typeface="Calibri" pitchFamily="34" charset="0"/>
                <a:cs typeface="Calibri"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latin typeface="Calibri" pitchFamily="34" charset="0"/>
              <a:cs typeface="Calibri" pitchFamily="34" charset="0"/>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latin typeface="Calibri" pitchFamily="34" charset="0"/>
              <a:cs typeface="Calibri" pitchFamily="34"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00108"/>
            <a:ext cx="4038600" cy="4525963"/>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000108"/>
            <a:ext cx="4038600" cy="4525963"/>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Title 7"/>
          <p:cNvSpPr>
            <a:spLocks noGrp="1"/>
          </p:cNvSpPr>
          <p:nvPr>
            <p:ph type="title"/>
          </p:nvPr>
        </p:nvSpPr>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LO1 1-7">
    <p:spTree>
      <p:nvGrpSpPr>
        <p:cNvPr id="1" name=""/>
        <p:cNvGrpSpPr/>
        <p:nvPr/>
      </p:nvGrpSpPr>
      <p:grpSpPr>
        <a:xfrm>
          <a:off x="0" y="0"/>
          <a:ext cx="0" cy="0"/>
          <a:chOff x="0" y="0"/>
          <a:chExt cx="0" cy="0"/>
        </a:xfrm>
      </p:grpSpPr>
      <p:sp>
        <p:nvSpPr>
          <p:cNvPr id="6" name="Title 5"/>
          <p:cNvSpPr>
            <a:spLocks noGrp="1"/>
          </p:cNvSpPr>
          <p:nvPr>
            <p:ph type="title"/>
          </p:nvPr>
        </p:nvSpPr>
        <p:spPr>
          <a:xfrm>
            <a:off x="214282" y="-117500"/>
            <a:ext cx="8229600" cy="857256"/>
          </a:xfrm>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a:p>
        </p:txBody>
      </p:sp>
      <p:pic>
        <p:nvPicPr>
          <p:cNvPr id="9" name="Picture 8"/>
          <p:cNvPicPr>
            <a:picLocks noChangeAspect="1"/>
          </p:cNvPicPr>
          <p:nvPr userDrawn="1"/>
        </p:nvPicPr>
        <p:blipFill>
          <a:blip r:embed="rId2" cstate="print"/>
          <a:srcRect b="25660"/>
          <a:stretch>
            <a:fillRect/>
          </a:stretch>
        </p:blipFill>
        <p:spPr>
          <a:xfrm>
            <a:off x="7146496" y="128507"/>
            <a:ext cx="1890000" cy="504056"/>
          </a:xfrm>
          <a:prstGeom prst="rect">
            <a:avLst/>
          </a:prstGeom>
        </p:spPr>
      </p:pic>
      <p:sp>
        <p:nvSpPr>
          <p:cNvPr id="4" name="Round Same Side Corner Rectangle 3">
            <a:hlinkClick r:id="rId3" action="ppaction://hlinksldjump"/>
          </p:cNvPr>
          <p:cNvSpPr/>
          <p:nvPr userDrawn="1"/>
        </p:nvSpPr>
        <p:spPr>
          <a:xfrm>
            <a:off x="2567739" y="720054"/>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a:t>
            </a:r>
            <a:endParaRPr lang="en-GB" b="1" dirty="0"/>
          </a:p>
        </p:txBody>
      </p:sp>
      <p:sp>
        <p:nvSpPr>
          <p:cNvPr id="5" name="Round Same Side Corner Rectangle 4">
            <a:hlinkClick r:id="rId4" action="ppaction://hlinksldjump"/>
          </p:cNvPr>
          <p:cNvSpPr/>
          <p:nvPr userDrawn="1"/>
        </p:nvSpPr>
        <p:spPr>
          <a:xfrm>
            <a:off x="311404" y="717964"/>
            <a:ext cx="1643074" cy="357190"/>
          </a:xfrm>
          <a:prstGeom prst="round2SameRect">
            <a:avLst/>
          </a:prstGeom>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GB" b="1" dirty="0" smtClean="0"/>
              <a:t>Assignment</a:t>
            </a:r>
            <a:endParaRPr lang="en-GB" b="1" dirty="0"/>
          </a:p>
        </p:txBody>
      </p:sp>
      <p:sp>
        <p:nvSpPr>
          <p:cNvPr id="7" name="Round Same Side Corner Rectangle 6">
            <a:hlinkClick r:id="rId5" action="ppaction://hlinksldjump"/>
          </p:cNvPr>
          <p:cNvSpPr/>
          <p:nvPr userDrawn="1"/>
        </p:nvSpPr>
        <p:spPr>
          <a:xfrm>
            <a:off x="3035747" y="719296"/>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2</a:t>
            </a:r>
            <a:endParaRPr lang="en-GB" b="1" dirty="0"/>
          </a:p>
        </p:txBody>
      </p:sp>
      <p:sp>
        <p:nvSpPr>
          <p:cNvPr id="8" name="Round Same Side Corner Rectangle 7">
            <a:hlinkClick r:id="rId6" action="ppaction://hlinksldjump"/>
          </p:cNvPr>
          <p:cNvSpPr/>
          <p:nvPr userDrawn="1"/>
        </p:nvSpPr>
        <p:spPr>
          <a:xfrm>
            <a:off x="2027211" y="720054"/>
            <a:ext cx="468519" cy="357190"/>
          </a:xfrm>
          <a:prstGeom prst="round2SameRect">
            <a:avLst/>
          </a:prstGeom>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000" b="1" dirty="0" smtClean="0"/>
              <a:t>LO1</a:t>
            </a:r>
            <a:endParaRPr lang="en-GB" sz="1400" b="1" dirty="0"/>
          </a:p>
        </p:txBody>
      </p:sp>
      <p:sp>
        <p:nvSpPr>
          <p:cNvPr id="11" name="Round Same Side Corner Rectangle 10">
            <a:hlinkClick r:id="rId7" action="ppaction://hlinksldjump"/>
          </p:cNvPr>
          <p:cNvSpPr/>
          <p:nvPr userDrawn="1"/>
        </p:nvSpPr>
        <p:spPr>
          <a:xfrm>
            <a:off x="3503755" y="717204"/>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3</a:t>
            </a:r>
            <a:endParaRPr lang="en-GB" b="1" dirty="0"/>
          </a:p>
        </p:txBody>
      </p:sp>
      <p:sp>
        <p:nvSpPr>
          <p:cNvPr id="13" name="Round Same Side Corner Rectangle 12">
            <a:hlinkClick r:id="rId8" action="ppaction://hlinksldjump"/>
          </p:cNvPr>
          <p:cNvSpPr/>
          <p:nvPr userDrawn="1"/>
        </p:nvSpPr>
        <p:spPr>
          <a:xfrm>
            <a:off x="3972186" y="716446"/>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4</a:t>
            </a:r>
            <a:endParaRPr lang="en-GB" b="1" dirty="0"/>
          </a:p>
        </p:txBody>
      </p:sp>
      <p:sp>
        <p:nvSpPr>
          <p:cNvPr id="14" name="Round Same Side Corner Rectangle 13">
            <a:hlinkClick r:id="rId9" action="ppaction://hlinksldjump"/>
          </p:cNvPr>
          <p:cNvSpPr/>
          <p:nvPr userDrawn="1"/>
        </p:nvSpPr>
        <p:spPr>
          <a:xfrm>
            <a:off x="4440282" y="717204"/>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5</a:t>
            </a:r>
            <a:endParaRPr lang="en-GB" b="1" dirty="0"/>
          </a:p>
        </p:txBody>
      </p:sp>
      <p:sp>
        <p:nvSpPr>
          <p:cNvPr id="15" name="Round Same Side Corner Rectangle 14">
            <a:hlinkClick r:id="rId10" action="ppaction://hlinksldjump"/>
          </p:cNvPr>
          <p:cNvSpPr/>
          <p:nvPr userDrawn="1"/>
        </p:nvSpPr>
        <p:spPr>
          <a:xfrm>
            <a:off x="4908290" y="716446"/>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6</a:t>
            </a:r>
            <a:endParaRPr lang="en-GB" b="1" dirty="0"/>
          </a:p>
        </p:txBody>
      </p:sp>
      <p:sp>
        <p:nvSpPr>
          <p:cNvPr id="16" name="Round Same Side Corner Rectangle 15">
            <a:hlinkClick r:id="rId11" action="ppaction://hlinksldjump"/>
          </p:cNvPr>
          <p:cNvSpPr/>
          <p:nvPr userDrawn="1"/>
        </p:nvSpPr>
        <p:spPr>
          <a:xfrm>
            <a:off x="5375963" y="720054"/>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7</a:t>
            </a:r>
            <a:endParaRPr lang="en-GB" b="1"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O1 8-14">
    <p:spTree>
      <p:nvGrpSpPr>
        <p:cNvPr id="1" name=""/>
        <p:cNvGrpSpPr/>
        <p:nvPr/>
      </p:nvGrpSpPr>
      <p:grpSpPr>
        <a:xfrm>
          <a:off x="0" y="0"/>
          <a:ext cx="0" cy="0"/>
          <a:chOff x="0" y="0"/>
          <a:chExt cx="0" cy="0"/>
        </a:xfrm>
      </p:grpSpPr>
      <p:sp>
        <p:nvSpPr>
          <p:cNvPr id="6" name="Title 5"/>
          <p:cNvSpPr>
            <a:spLocks noGrp="1"/>
          </p:cNvSpPr>
          <p:nvPr>
            <p:ph type="title"/>
          </p:nvPr>
        </p:nvSpPr>
        <p:spPr>
          <a:xfrm>
            <a:off x="214282" y="-117500"/>
            <a:ext cx="8229600" cy="857256"/>
          </a:xfrm>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a:p>
        </p:txBody>
      </p:sp>
      <p:pic>
        <p:nvPicPr>
          <p:cNvPr id="9" name="Picture 8"/>
          <p:cNvPicPr>
            <a:picLocks noChangeAspect="1"/>
          </p:cNvPicPr>
          <p:nvPr userDrawn="1"/>
        </p:nvPicPr>
        <p:blipFill>
          <a:blip r:embed="rId2" cstate="print"/>
          <a:srcRect b="25660"/>
          <a:stretch>
            <a:fillRect/>
          </a:stretch>
        </p:blipFill>
        <p:spPr>
          <a:xfrm>
            <a:off x="7146496" y="128507"/>
            <a:ext cx="1890000" cy="504056"/>
          </a:xfrm>
          <a:prstGeom prst="rect">
            <a:avLst/>
          </a:prstGeom>
        </p:spPr>
      </p:pic>
      <p:sp>
        <p:nvSpPr>
          <p:cNvPr id="4" name="Round Same Side Corner Rectangle 3">
            <a:hlinkClick r:id="" action="ppaction://noaction"/>
          </p:cNvPr>
          <p:cNvSpPr/>
          <p:nvPr userDrawn="1"/>
        </p:nvSpPr>
        <p:spPr>
          <a:xfrm>
            <a:off x="3312750" y="720054"/>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12</a:t>
            </a:r>
            <a:endParaRPr lang="en-GB" b="1" dirty="0"/>
          </a:p>
        </p:txBody>
      </p:sp>
      <p:sp>
        <p:nvSpPr>
          <p:cNvPr id="5" name="Round Same Side Corner Rectangle 4">
            <a:hlinkClick r:id="rId3" action="ppaction://hlinksldjump"/>
          </p:cNvPr>
          <p:cNvSpPr/>
          <p:nvPr userDrawn="1"/>
        </p:nvSpPr>
        <p:spPr>
          <a:xfrm>
            <a:off x="311404" y="717964"/>
            <a:ext cx="1643074" cy="357190"/>
          </a:xfrm>
          <a:prstGeom prst="round2SameRect">
            <a:avLst/>
          </a:prstGeom>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GB" b="1" dirty="0" smtClean="0"/>
              <a:t>Assignment</a:t>
            </a:r>
            <a:endParaRPr lang="en-GB" b="1" dirty="0"/>
          </a:p>
        </p:txBody>
      </p:sp>
      <p:sp>
        <p:nvSpPr>
          <p:cNvPr id="8" name="Round Same Side Corner Rectangle 7">
            <a:hlinkClick r:id="rId4" action="ppaction://hlinksldjump"/>
          </p:cNvPr>
          <p:cNvSpPr/>
          <p:nvPr userDrawn="1"/>
        </p:nvSpPr>
        <p:spPr>
          <a:xfrm>
            <a:off x="2027211" y="720054"/>
            <a:ext cx="468519" cy="357190"/>
          </a:xfrm>
          <a:prstGeom prst="round2SameRect">
            <a:avLst/>
          </a:prstGeom>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000" b="1" dirty="0" smtClean="0"/>
              <a:t>LO1</a:t>
            </a:r>
            <a:endParaRPr lang="en-GB" sz="1400" b="1" dirty="0"/>
          </a:p>
        </p:txBody>
      </p:sp>
      <p:sp>
        <p:nvSpPr>
          <p:cNvPr id="7" name="Round Same Side Corner Rectangle 6">
            <a:hlinkClick r:id="" action="ppaction://noaction"/>
          </p:cNvPr>
          <p:cNvSpPr/>
          <p:nvPr userDrawn="1"/>
        </p:nvSpPr>
        <p:spPr>
          <a:xfrm>
            <a:off x="3780758" y="728321"/>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13</a:t>
            </a:r>
            <a:endParaRPr lang="en-GB" b="1" dirty="0"/>
          </a:p>
        </p:txBody>
      </p:sp>
      <p:sp>
        <p:nvSpPr>
          <p:cNvPr id="10" name="Round Same Side Corner Rectangle 9">
            <a:hlinkClick r:id="" action="ppaction://noaction"/>
          </p:cNvPr>
          <p:cNvSpPr/>
          <p:nvPr userDrawn="1"/>
        </p:nvSpPr>
        <p:spPr>
          <a:xfrm>
            <a:off x="4248766" y="728321"/>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14</a:t>
            </a:r>
            <a:endParaRPr lang="en-GB" b="1" dirty="0"/>
          </a:p>
        </p:txBody>
      </p:sp>
      <p:sp>
        <p:nvSpPr>
          <p:cNvPr id="11" name="Round Same Side Corner Rectangle 10">
            <a:hlinkClick r:id="" action="ppaction://noaction"/>
          </p:cNvPr>
          <p:cNvSpPr/>
          <p:nvPr userDrawn="1"/>
        </p:nvSpPr>
        <p:spPr>
          <a:xfrm>
            <a:off x="4716862" y="728321"/>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15</a:t>
            </a:r>
            <a:endParaRPr lang="en-GB" b="1" dirty="0"/>
          </a:p>
        </p:txBody>
      </p:sp>
      <p:sp>
        <p:nvSpPr>
          <p:cNvPr id="12" name="Round Same Side Corner Rectangle 11">
            <a:hlinkClick r:id="" action="ppaction://noaction"/>
          </p:cNvPr>
          <p:cNvSpPr/>
          <p:nvPr userDrawn="1"/>
        </p:nvSpPr>
        <p:spPr>
          <a:xfrm>
            <a:off x="5195564" y="729079"/>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16</a:t>
            </a:r>
            <a:endParaRPr lang="en-GB" b="1" dirty="0"/>
          </a:p>
        </p:txBody>
      </p:sp>
      <p:sp>
        <p:nvSpPr>
          <p:cNvPr id="16" name="Round Same Side Corner Rectangle 15">
            <a:hlinkClick r:id="" action="ppaction://noaction"/>
          </p:cNvPr>
          <p:cNvSpPr/>
          <p:nvPr userDrawn="1"/>
        </p:nvSpPr>
        <p:spPr>
          <a:xfrm>
            <a:off x="5663995" y="729079"/>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17</a:t>
            </a:r>
            <a:endParaRPr lang="en-GB" b="1" dirty="0"/>
          </a:p>
        </p:txBody>
      </p:sp>
      <p:sp>
        <p:nvSpPr>
          <p:cNvPr id="17" name="Round Same Side Corner Rectangle 16">
            <a:hlinkClick r:id="" action="ppaction://noaction"/>
          </p:cNvPr>
          <p:cNvSpPr/>
          <p:nvPr userDrawn="1"/>
        </p:nvSpPr>
        <p:spPr>
          <a:xfrm>
            <a:off x="6132426" y="729079"/>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18</a:t>
            </a:r>
            <a:endParaRPr lang="en-GB" b="1" dirty="0"/>
          </a:p>
        </p:txBody>
      </p:sp>
      <p:sp>
        <p:nvSpPr>
          <p:cNvPr id="20" name="Round Same Side Corner Rectangle 19">
            <a:hlinkClick r:id="rId5" action="ppaction://hlinksldjump"/>
          </p:cNvPr>
          <p:cNvSpPr/>
          <p:nvPr userDrawn="1"/>
        </p:nvSpPr>
        <p:spPr>
          <a:xfrm>
            <a:off x="2567651" y="729079"/>
            <a:ext cx="672668" cy="357190"/>
          </a:xfrm>
          <a:prstGeom prst="round2SameRect">
            <a:avLst/>
          </a:prstGeom>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000" b="1" dirty="0" smtClean="0"/>
              <a:t>1-11</a:t>
            </a:r>
            <a:endParaRPr lang="en-GB" sz="1400" b="1" dirty="0"/>
          </a:p>
        </p:txBody>
      </p:sp>
    </p:spTree>
    <p:extLst>
      <p:ext uri="{BB962C8B-B14F-4D97-AF65-F5344CB8AC3E}">
        <p14:creationId xmlns:p14="http://schemas.microsoft.com/office/powerpoint/2010/main" val="5419725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ssignment">
    <p:spTree>
      <p:nvGrpSpPr>
        <p:cNvPr id="1" name=""/>
        <p:cNvGrpSpPr/>
        <p:nvPr/>
      </p:nvGrpSpPr>
      <p:grpSpPr>
        <a:xfrm>
          <a:off x="0" y="0"/>
          <a:ext cx="0" cy="0"/>
          <a:chOff x="0" y="0"/>
          <a:chExt cx="0" cy="0"/>
        </a:xfrm>
      </p:grpSpPr>
      <p:sp>
        <p:nvSpPr>
          <p:cNvPr id="6" name="Title 5"/>
          <p:cNvSpPr>
            <a:spLocks noGrp="1"/>
          </p:cNvSpPr>
          <p:nvPr>
            <p:ph type="title"/>
          </p:nvPr>
        </p:nvSpPr>
        <p:spPr>
          <a:xfrm>
            <a:off x="214282" y="-117500"/>
            <a:ext cx="8229600" cy="857256"/>
          </a:xfrm>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a:p>
        </p:txBody>
      </p:sp>
      <p:pic>
        <p:nvPicPr>
          <p:cNvPr id="9" name="Picture 8"/>
          <p:cNvPicPr>
            <a:picLocks noChangeAspect="1"/>
          </p:cNvPicPr>
          <p:nvPr userDrawn="1"/>
        </p:nvPicPr>
        <p:blipFill>
          <a:blip r:embed="rId2" cstate="print"/>
          <a:srcRect b="25660"/>
          <a:stretch>
            <a:fillRect/>
          </a:stretch>
        </p:blipFill>
        <p:spPr>
          <a:xfrm>
            <a:off x="7146496" y="128507"/>
            <a:ext cx="1890000" cy="504056"/>
          </a:xfrm>
          <a:prstGeom prst="rect">
            <a:avLst/>
          </a:prstGeom>
        </p:spPr>
      </p:pic>
    </p:spTree>
    <p:extLst>
      <p:ext uri="{BB962C8B-B14F-4D97-AF65-F5344CB8AC3E}">
        <p14:creationId xmlns:p14="http://schemas.microsoft.com/office/powerpoint/2010/main" val="42893857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928694"/>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142984"/>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142984"/>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79690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92867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2867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13648" y="5937012"/>
            <a:ext cx="3203848"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2" name="Freeform 11"/>
          <p:cNvSpPr>
            <a:spLocks/>
          </p:cNvSpPr>
          <p:nvPr/>
        </p:nvSpPr>
        <p:spPr bwMode="auto">
          <a:xfrm>
            <a:off x="1" y="5924550"/>
            <a:ext cx="2339752"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4" name="Right Triangle 13"/>
          <p:cNvSpPr>
            <a:spLocks/>
          </p:cNvSpPr>
          <p:nvPr/>
        </p:nvSpPr>
        <p:spPr bwMode="auto">
          <a:xfrm>
            <a:off x="-6042" y="5949279"/>
            <a:ext cx="1913746" cy="922841"/>
          </a:xfrm>
          <a:prstGeom prst="rtTriangle">
            <a:avLst/>
          </a:prstGeom>
          <a:blipFill>
            <a:blip r:embed="rId11"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latin typeface="Calibri" pitchFamily="34" charset="0"/>
              <a:cs typeface="Calibri" pitchFamily="34" charset="0"/>
            </a:endParaRPr>
          </a:p>
        </p:txBody>
      </p:sp>
      <p:cxnSp>
        <p:nvCxnSpPr>
          <p:cNvPr id="15" name="Straight Connector 14"/>
          <p:cNvCxnSpPr>
            <a:stCxn id="14" idx="0"/>
            <a:endCxn id="14" idx="4"/>
          </p:cNvCxnSpPr>
          <p:nvPr/>
        </p:nvCxnSpPr>
        <p:spPr>
          <a:xfrm rot="16200000" flipH="1">
            <a:off x="489410" y="5453826"/>
            <a:ext cx="922841" cy="1913746"/>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4"/>
            <a:ext cx="8229600" cy="857256"/>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000108"/>
            <a:ext cx="8229600" cy="4929222"/>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5" r:id="rId6"/>
    <p:sldLayoutId id="2147483704" r:id="rId7"/>
    <p:sldLayoutId id="2147483702" r:id="rId8"/>
    <p:sldLayoutId id="2147483703" r:id="rId9"/>
  </p:sldLayoutIdLst>
  <p:timing>
    <p:tnLst>
      <p:par>
        <p:cTn id="1" dur="indefinite" restart="never" nodeType="tmRoot"/>
      </p:par>
    </p:tnLst>
  </p:timing>
  <p:txStyles>
    <p:title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p:titleStyle>
    <p:bodyStyle>
      <a:lvl1pPr marL="365760" indent="-256032" algn="l" rtl="0" eaLnBrk="1" latinLnBrk="0" hangingPunct="1">
        <a:spcBef>
          <a:spcPts val="0"/>
        </a:spcBef>
        <a:spcAft>
          <a:spcPts val="600"/>
        </a:spcAft>
        <a:buClr>
          <a:schemeClr val="accent1"/>
        </a:buClr>
        <a:buSzPct val="68000"/>
        <a:buFont typeface="Wingdings 3"/>
        <a:buChar char=""/>
        <a:defRPr kumimoji="0" sz="2700" kern="1200">
          <a:solidFill>
            <a:schemeClr val="tx1"/>
          </a:solidFill>
          <a:latin typeface="Calibri" pitchFamily="34" charset="0"/>
          <a:ea typeface="+mn-ea"/>
          <a:cs typeface="Calibri" pitchFamily="34" charset="0"/>
        </a:defRPr>
      </a:lvl1pPr>
      <a:lvl2pPr marL="621792" indent="-228600" algn="l" rtl="0" eaLnBrk="1" latinLnBrk="0" hangingPunct="1">
        <a:spcBef>
          <a:spcPts val="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slide" Target="slide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cloud01.lpplus.net/schools/BrookeWeston/Subjects/InformationTechnology/CambridgeNationalslevel2/Unit%205%20Creating%20an%20Interactive%20Product%20using%20Multi/R005%20Unit%205%20-%20LO3%20Cambridge%20L2.swf" TargetMode="External"/><Relationship Id="rId7"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hyperlink" Target="https://cloud01.lpplus.net/schools/BrookeWeston/Subjects/InformationTechnology/CambridgeNationalslevel2/Unit%205%20Creating%20an%20Interactive%20Product%20using%20Multi/R005%20Unit%205%20-%20LO2%20Cambridge%20L2.swf" TargetMode="External"/><Relationship Id="rId4" Type="http://schemas.openxmlformats.org/officeDocument/2006/relationships/hyperlink" Target="https://cloud01.lpplus.net/schools/BrookeWeston/Subjects/InformationTechnology/CambridgeNationalslevel2/Unit%205%20Creating%20an%20Interactive%20Product%20using%20Multi/Unit%205%20-%20Creating%20an%20Interactive%20Product%20using%20Multimedia%20Components%20-%20Checklist.do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hyperlink" Target="https://cloud01.lpplus.net/schools/BrookeWeston/Subjects/InformationTechnology/CambridgeNationalslevel2/Unit%205%20Creating%20an%20Interactive%20Product%20using%20Multi/Model%20Assignment/Unit%20R005%20-%20Model%20Assignment%20for%20Learners.doc" TargetMode="Externa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9592" y="5949280"/>
            <a:ext cx="8208912" cy="771076"/>
          </a:xfrm>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sz="29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Unit R005 - </a:t>
            </a:r>
            <a:r>
              <a:rPr lang="en-GB" sz="29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Creating an interactive product using multimedia components</a:t>
            </a:r>
          </a:p>
        </p:txBody>
      </p:sp>
      <p:sp>
        <p:nvSpPr>
          <p:cNvPr id="5" name="Title 1"/>
          <p:cNvSpPr>
            <a:spLocks noGrp="1"/>
          </p:cNvSpPr>
          <p:nvPr>
            <p:ph type="ctrTitle"/>
          </p:nvPr>
        </p:nvSpPr>
        <p:spPr>
          <a:xfrm>
            <a:off x="685800" y="214291"/>
            <a:ext cx="7772400" cy="1143008"/>
          </a:xfrm>
        </p:spPr>
        <p:txBody>
          <a:bodyPr/>
          <a:lstStyle/>
          <a:p>
            <a:r>
              <a:rPr lang="en-GB" dirty="0" smtClean="0"/>
              <a:t>Welcome</a:t>
            </a:r>
            <a:endParaRPr lang="en-GB" dirty="0"/>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870" t="29467" r="24579" b="57753"/>
          <a:stretch/>
        </p:blipFill>
        <p:spPr bwMode="auto">
          <a:xfrm>
            <a:off x="223440" y="122832"/>
            <a:ext cx="8620157" cy="1361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cstate="print"/>
          <a:stretch>
            <a:fillRect/>
          </a:stretch>
        </p:blipFill>
        <p:spPr>
          <a:xfrm>
            <a:off x="1179071" y="2006930"/>
            <a:ext cx="6785857" cy="2434440"/>
          </a:xfrm>
          <a:prstGeom prst="rect">
            <a:avLst/>
          </a:prstGeom>
        </p:spPr>
      </p:pic>
      <p:sp>
        <p:nvSpPr>
          <p:cNvPr id="9" name="Footer Placeholder 18"/>
          <p:cNvSpPr txBox="1">
            <a:spLocks/>
          </p:cNvSpPr>
          <p:nvPr/>
        </p:nvSpPr>
        <p:spPr>
          <a:xfrm>
            <a:off x="25583" y="6592267"/>
            <a:ext cx="971944"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chemeClr val="accent1">
                    <a:tint val="20000"/>
                  </a:schemeClr>
                </a:solidFill>
                <a:effectLst/>
                <a:uLnTx/>
                <a:uFillTx/>
                <a:latin typeface="Calibri" pitchFamily="34" charset="0"/>
                <a:ea typeface="+mn-ea"/>
                <a:cs typeface="Calibri" pitchFamily="34" charset="0"/>
              </a:rPr>
              <a:t>ICT Dept</a:t>
            </a:r>
            <a:endParaRPr kumimoji="0" lang="en-US" sz="1200" b="1" i="0" u="none" strike="noStrike" kern="1200" cap="none" spc="0" normalizeH="0" baseline="0" noProof="0" dirty="0">
              <a:ln>
                <a:noFill/>
              </a:ln>
              <a:solidFill>
                <a:schemeClr val="accent1">
                  <a:tint val="20000"/>
                </a:schemeClr>
              </a:solidFill>
              <a:effectLst/>
              <a:uLnTx/>
              <a:uFillTx/>
              <a:latin typeface="Calibri" pitchFamily="34" charset="0"/>
              <a:ea typeface="+mn-ea"/>
              <a:cs typeface="Calibri" pitchFamily="34" charset="0"/>
            </a:endParaRPr>
          </a:p>
        </p:txBody>
      </p:sp>
      <p:pic>
        <p:nvPicPr>
          <p:cNvPr id="10" name="Picture 2" descr="G:\Brooke Weston Logos\Bitmap Images\Logo Only\BW Logo 2007 Shape GIF.gif">
            <a:hlinkClick r:id="rId5" action="ppaction://hlinksldjump"/>
          </p:cNvPr>
          <p:cNvPicPr>
            <a:picLocks noChangeAspect="1" noChangeArrowheads="1"/>
          </p:cNvPicPr>
          <p:nvPr/>
        </p:nvPicPr>
        <p:blipFill>
          <a:blip r:embed="rId6" cstate="print"/>
          <a:srcRect/>
          <a:stretch>
            <a:fillRect/>
          </a:stretch>
        </p:blipFill>
        <p:spPr bwMode="auto">
          <a:xfrm>
            <a:off x="48414" y="5805264"/>
            <a:ext cx="851177" cy="851177"/>
          </a:xfrm>
          <a:prstGeom prst="rect">
            <a:avLst/>
          </a:prstGeom>
          <a:noFill/>
        </p:spPr>
      </p:pic>
      <p:pic>
        <p:nvPicPr>
          <p:cNvPr id="1026" name="Picture 2"/>
          <p:cNvPicPr>
            <a:picLocks noChangeAspect="1" noChangeArrowheads="1"/>
          </p:cNvPicPr>
          <p:nvPr/>
        </p:nvPicPr>
        <p:blipFill>
          <a:blip r:embed="rId7" cstate="print"/>
          <a:srcRect l="25097" t="23344" r="24464" b="66320"/>
          <a:stretch>
            <a:fillRect/>
          </a:stretch>
        </p:blipFill>
        <p:spPr bwMode="auto">
          <a:xfrm>
            <a:off x="179512" y="116632"/>
            <a:ext cx="8784976" cy="144016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Learning Outcome 1 – Task 7</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3271265463"/>
              </p:ext>
            </p:extLst>
          </p:nvPr>
        </p:nvGraphicFramePr>
        <p:xfrm>
          <a:off x="6408514" y="2060848"/>
          <a:ext cx="2411958" cy="3131107"/>
        </p:xfrm>
        <a:graphic>
          <a:graphicData uri="http://schemas.openxmlformats.org/drawingml/2006/table">
            <a:tbl>
              <a:tblPr firstRow="1" firstCol="1" lastRow="1" lastCol="1" bandRow="1" bandCol="1">
                <a:tableStyleId>{2D5ABB26-0587-4C30-8999-92F81FD0307C}</a:tableStyleId>
              </a:tblPr>
              <a:tblGrid>
                <a:gridCol w="2411958"/>
              </a:tblGrid>
              <a:tr h="357427">
                <a:tc>
                  <a:txBody>
                    <a:bodyPr/>
                    <a:lstStyle/>
                    <a:p>
                      <a:pPr>
                        <a:spcAft>
                          <a:spcPts val="0"/>
                        </a:spcAft>
                      </a:pPr>
                      <a:endParaRPr lang="en-GB" sz="1000"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399918">
                <a:tc>
                  <a:txBody>
                    <a:bodyPr/>
                    <a:lstStyle/>
                    <a:p>
                      <a:pPr marL="177800" indent="-177800" algn="l">
                        <a:spcAft>
                          <a:spcPts val="0"/>
                        </a:spcAft>
                        <a:buFontTx/>
                        <a:buBlip>
                          <a:blip r:embed="rId3"/>
                        </a:buBlip>
                      </a:pPr>
                      <a:endParaRPr lang="en-GB" sz="1200" dirty="0" smtClean="0">
                        <a:effectLst/>
                        <a:latin typeface="Calibri" pitchFamily="34" charset="0"/>
                        <a:ea typeface="Times New Roman"/>
                        <a:cs typeface="Calibri" pitchFamily="34" charset="0"/>
                      </a:endParaRP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chemeClr val="tx1"/>
                          </a:solidFill>
                          <a:effectLst/>
                          <a:latin typeface="Calibri" pitchFamily="34" charset="0"/>
                          <a:ea typeface="Times New Roman"/>
                          <a:cs typeface="Calibri" pitchFamily="34" charset="0"/>
                        </a:rPr>
                        <a:t>Location or source of the multimedia elements </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chemeClr val="tx1"/>
                          </a:solidFill>
                          <a:effectLst/>
                          <a:latin typeface="Calibri" pitchFamily="34" charset="0"/>
                          <a:ea typeface="Times New Roman"/>
                          <a:cs typeface="Calibri" pitchFamily="34" charset="0"/>
                        </a:rPr>
                        <a:t>Date of collection </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chemeClr val="tx1"/>
                          </a:solidFill>
                          <a:effectLst/>
                          <a:latin typeface="Calibri" pitchFamily="34" charset="0"/>
                          <a:ea typeface="Times New Roman"/>
                          <a:cs typeface="Calibri" pitchFamily="34" charset="0"/>
                        </a:rPr>
                        <a:t>Where Used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chemeClr val="tx1"/>
                          </a:solidFill>
                          <a:effectLst/>
                          <a:latin typeface="Calibri" pitchFamily="34" charset="0"/>
                          <a:ea typeface="Times New Roman"/>
                          <a:cs typeface="Calibri" pitchFamily="34" charset="0"/>
                        </a:rPr>
                        <a:t>Why Collected  (Linked to Success Criteria)</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Legislative Constraints (M/D)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How to Comply with Legislation (D)</a:t>
                      </a:r>
                    </a:p>
                    <a:p>
                      <a:pPr marL="0" indent="0" algn="l">
                        <a:spcAft>
                          <a:spcPts val="600"/>
                        </a:spcAft>
                        <a:buFontTx/>
                        <a:buNone/>
                      </a:pPr>
                      <a:endParaRPr lang="en-GB" sz="1400" baseline="0" dirty="0" smtClean="0">
                        <a:solidFill>
                          <a:srgbClr val="FF0000"/>
                        </a:solidFill>
                        <a:effectLst/>
                        <a:latin typeface="Calibri" pitchFamily="34" charset="0"/>
                        <a:ea typeface="Times New Roman"/>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2076520"/>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LO1:</a:t>
            </a:r>
            <a:r>
              <a:rPr lang="en-US" sz="1600" dirty="0">
                <a:latin typeface="Calibri" pitchFamily="34" charset="0"/>
                <a:ea typeface="Calibri" pitchFamily="34" charset="0"/>
                <a:cs typeface="Calibri" pitchFamily="34" charset="0"/>
              </a:rPr>
              <a:t> </a:t>
            </a:r>
            <a:r>
              <a:rPr lang="en-GB" sz="1600" dirty="0">
                <a:latin typeface="Calibri" pitchFamily="34" charset="0"/>
              </a:rPr>
              <a:t>Be able to design interactive products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a:latin typeface="Calibri" pitchFamily="34" charset="0"/>
                <a:cs typeface="Calibri" pitchFamily="34" charset="0"/>
              </a:rPr>
              <a:t>You need to complete the following tasks in order to effectively create the multimedia product for ‘Out and Up’.</a:t>
            </a:r>
          </a:p>
        </p:txBody>
      </p:sp>
      <p:graphicFrame>
        <p:nvGraphicFramePr>
          <p:cNvPr id="50" name="Table 49"/>
          <p:cNvGraphicFramePr>
            <a:graphicFrameLocks noGrp="1"/>
          </p:cNvGraphicFramePr>
          <p:nvPr>
            <p:extLst>
              <p:ext uri="{D42A27DB-BD31-4B8C-83A1-F6EECF244321}">
                <p14:modId xmlns:p14="http://schemas.microsoft.com/office/powerpoint/2010/main" val="1390157055"/>
              </p:ext>
            </p:extLst>
          </p:nvPr>
        </p:nvGraphicFramePr>
        <p:xfrm>
          <a:off x="395536" y="2000732"/>
          <a:ext cx="5904656" cy="4449800"/>
        </p:xfrm>
        <a:graphic>
          <a:graphicData uri="http://schemas.openxmlformats.org/drawingml/2006/table">
            <a:tbl>
              <a:tblPr firstRow="1" bandRow="1">
                <a:tableStyleId>{2D5ABB26-0587-4C30-8999-92F81FD0307C}</a:tableStyleId>
              </a:tblPr>
              <a:tblGrid>
                <a:gridCol w="281174"/>
                <a:gridCol w="5623482"/>
              </a:tblGrid>
              <a:tr h="43204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Task 7 (P, M, D)</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000" kern="1200" dirty="0" smtClean="0">
                        <a:solidFill>
                          <a:schemeClr val="tx1"/>
                        </a:solidFill>
                        <a:latin typeface="Calibri"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kern="1200" dirty="0" smtClean="0">
                          <a:solidFill>
                            <a:schemeClr val="tx1"/>
                          </a:solidFill>
                          <a:latin typeface="Calibri" pitchFamily="34" charset="0"/>
                          <a:ea typeface="+mn-ea"/>
                          <a:cs typeface="+mn-cs"/>
                        </a:rPr>
                        <a:t>Source and store multimedia components for inclusion in the product you are going to make, taking account of any relevant legislation.</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noFill/>
                  </a:tcPr>
                </a:tc>
                <a:tc hMerge="1">
                  <a:txBody>
                    <a:bodyPr/>
                    <a:lstStyle/>
                    <a:p>
                      <a:endParaRPr lang="en-GB" dirty="0"/>
                    </a:p>
                  </a:txBody>
                  <a:tcPr/>
                </a:tc>
              </a:tr>
              <a:tr h="297110">
                <a:tc>
                  <a:txBody>
                    <a:bodyPr/>
                    <a:lstStyle/>
                    <a:p>
                      <a:pPr marL="0" indent="0" algn="ctr" rtl="0" eaLnBrk="1" latinLnBrk="0" hangingPunct="1"/>
                      <a:r>
                        <a:rPr kumimoji="0" lang="en-GB" sz="1100" b="0" kern="1200" dirty="0" smtClean="0">
                          <a:solidFill>
                            <a:schemeClr val="bg1"/>
                          </a:solidFill>
                          <a:latin typeface="Calibri" pitchFamily="34" charset="0"/>
                          <a:ea typeface="+mn-ea"/>
                          <a:cs typeface="+mn-cs"/>
                        </a:rPr>
                        <a:t>1</a:t>
                      </a:r>
                    </a:p>
                  </a:txBody>
                  <a:tcPr anchor="ctr">
                    <a:solidFill>
                      <a:schemeClr val="accent2"/>
                    </a:solidFill>
                  </a:tcPr>
                </a:tc>
                <a:tc rowSpan="2">
                  <a:txBody>
                    <a:bodyPr/>
                    <a:lstStyle/>
                    <a:p>
                      <a:r>
                        <a:rPr lang="en-GB" sz="1400" kern="1200" dirty="0" smtClean="0">
                          <a:solidFill>
                            <a:schemeClr val="tx1"/>
                          </a:solidFill>
                          <a:latin typeface="Calibri" pitchFamily="34" charset="0"/>
                          <a:ea typeface="+mn-ea"/>
                          <a:cs typeface="+mn-cs"/>
                        </a:rPr>
                        <a:t>Use a table to store details of the multimedia elements you have collected.</a:t>
                      </a:r>
                    </a:p>
                    <a:p>
                      <a:r>
                        <a:rPr lang="en-GB" sz="1400" b="1" kern="1200" dirty="0" smtClean="0">
                          <a:solidFill>
                            <a:schemeClr val="tx1"/>
                          </a:solidFill>
                          <a:latin typeface="Calibri" pitchFamily="34" charset="0"/>
                          <a:ea typeface="+mn-ea"/>
                          <a:cs typeface="+mn-cs"/>
                        </a:rPr>
                        <a:t>As you use the multimedia elements you have collected, you must acknowledge the sources in the multimedia product.</a:t>
                      </a:r>
                      <a:endParaRPr lang="en-GB" sz="1000" kern="1200" dirty="0" smtClean="0">
                        <a:solidFill>
                          <a:schemeClr val="tx1"/>
                        </a:solidFill>
                        <a:latin typeface="Calibri" pitchFamily="34" charset="0"/>
                        <a:ea typeface="+mn-ea"/>
                        <a:cs typeface="+mn-cs"/>
                      </a:endParaRPr>
                    </a:p>
                    <a:p>
                      <a:endParaRPr kumimoji="0" lang="en-GB" sz="10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baseline="0" dirty="0" smtClean="0">
                        <a:latin typeface="Calibri" pitchFamily="34" charset="0"/>
                        <a:cs typeface="Calibri" pitchFamily="34" charset="0"/>
                      </a:endParaRPr>
                    </a:p>
                  </a:txBody>
                  <a:tcPr/>
                </a:tc>
              </a:tr>
              <a:tr h="297110">
                <a:tc>
                  <a:txBody>
                    <a:bodyPr/>
                    <a:lstStyle/>
                    <a:p>
                      <a:pPr marL="0" indent="0" algn="ctr" rtl="0" eaLnBrk="1" latinLnBrk="0" hangingPunct="1"/>
                      <a:r>
                        <a:rPr kumimoji="0" lang="en-GB" sz="1100" b="0" kern="1200" dirty="0" smtClean="0">
                          <a:solidFill>
                            <a:schemeClr val="bg1"/>
                          </a:solidFill>
                          <a:latin typeface="Calibri" pitchFamily="34" charset="0"/>
                          <a:ea typeface="+mn-ea"/>
                          <a:cs typeface="+mn-cs"/>
                        </a:rPr>
                        <a:t>2</a:t>
                      </a:r>
                    </a:p>
                  </a:txBody>
                  <a:tcPr anchor="ctr">
                    <a:solidFill>
                      <a:schemeClr val="accent2"/>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tx1"/>
                          </a:solidFill>
                          <a:latin typeface="Calibri" pitchFamily="34" charset="0"/>
                          <a:ea typeface="+mn-ea"/>
                          <a:cs typeface="+mn-cs"/>
                        </a:rPr>
                        <a:t>Make sure that you </a:t>
                      </a:r>
                      <a:r>
                        <a:rPr lang="en-GB" sz="1400" kern="1200" baseline="0" dirty="0" smtClean="0">
                          <a:solidFill>
                            <a:schemeClr val="tx1"/>
                          </a:solidFill>
                          <a:latin typeface="Calibri" pitchFamily="34" charset="0"/>
                          <a:ea typeface="+mn-ea"/>
                          <a:cs typeface="+mn-cs"/>
                        </a:rPr>
                        <a:t>give suitable </a:t>
                      </a:r>
                      <a:r>
                        <a:rPr lang="en-GB" sz="1400" b="1" kern="1200" baseline="0" dirty="0" smtClean="0">
                          <a:solidFill>
                            <a:schemeClr val="tx1"/>
                          </a:solidFill>
                          <a:latin typeface="Calibri" pitchFamily="34" charset="0"/>
                          <a:ea typeface="+mn-ea"/>
                          <a:cs typeface="+mn-cs"/>
                        </a:rPr>
                        <a:t>reasons</a:t>
                      </a:r>
                      <a:r>
                        <a:rPr lang="en-GB" sz="1400" kern="1200" baseline="0" dirty="0" smtClean="0">
                          <a:solidFill>
                            <a:schemeClr val="tx1"/>
                          </a:solidFill>
                          <a:latin typeface="Calibri" pitchFamily="34" charset="0"/>
                          <a:ea typeface="+mn-ea"/>
                          <a:cs typeface="+mn-cs"/>
                        </a:rPr>
                        <a:t> for the elements you have collected in line with your </a:t>
                      </a:r>
                      <a:r>
                        <a:rPr lang="en-GB" sz="1400" b="1" kern="1200" baseline="0" dirty="0" smtClean="0">
                          <a:solidFill>
                            <a:schemeClr val="tx1"/>
                          </a:solidFill>
                          <a:latin typeface="Calibri" pitchFamily="34" charset="0"/>
                          <a:ea typeface="+mn-ea"/>
                          <a:cs typeface="+mn-cs"/>
                        </a:rPr>
                        <a:t>success</a:t>
                      </a:r>
                      <a:r>
                        <a:rPr lang="en-GB" sz="1400" kern="1200" baseline="0" dirty="0" smtClean="0">
                          <a:solidFill>
                            <a:schemeClr val="tx1"/>
                          </a:solidFill>
                          <a:latin typeface="Calibri" pitchFamily="34" charset="0"/>
                          <a:ea typeface="+mn-ea"/>
                          <a:cs typeface="+mn-cs"/>
                        </a:rPr>
                        <a:t> </a:t>
                      </a:r>
                      <a:r>
                        <a:rPr lang="en-GB" sz="1400" b="1" kern="1200" baseline="0" dirty="0" smtClean="0">
                          <a:solidFill>
                            <a:schemeClr val="tx1"/>
                          </a:solidFill>
                          <a:latin typeface="Calibri" pitchFamily="34" charset="0"/>
                          <a:ea typeface="+mn-ea"/>
                          <a:cs typeface="+mn-cs"/>
                        </a:rPr>
                        <a:t>criteria</a:t>
                      </a:r>
                      <a:r>
                        <a:rPr lang="en-GB" sz="1400" kern="1200" baseline="0" dirty="0" smtClean="0">
                          <a:solidFill>
                            <a:schemeClr val="tx1"/>
                          </a:solidFill>
                          <a:latin typeface="Calibri" pitchFamily="34" charset="0"/>
                          <a:ea typeface="+mn-ea"/>
                          <a:cs typeface="+mn-cs"/>
                        </a:rPr>
                        <a:t>. </a:t>
                      </a: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vMerge="1">
                  <a:txBody>
                    <a:bodyPr/>
                    <a:lstStyle/>
                    <a:p>
                      <a:endParaRPr kumimoji="0" lang="en-GB" sz="10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400" b="1" kern="1200" dirty="0" smtClean="0">
                          <a:solidFill>
                            <a:srgbClr val="FF0000"/>
                          </a:solidFill>
                          <a:latin typeface="Calibri" pitchFamily="34" charset="0"/>
                          <a:ea typeface="+mn-ea"/>
                          <a:cs typeface="+mn-cs"/>
                        </a:rPr>
                        <a:t>Merit and Distinction</a:t>
                      </a:r>
                    </a:p>
                  </a:txBody>
                  <a:tcPr/>
                </a:tc>
              </a:tr>
              <a:tr h="297110">
                <a:tc>
                  <a:txBody>
                    <a:bodyPr/>
                    <a:lstStyle/>
                    <a:p>
                      <a:pPr marL="0" indent="0" algn="ctr" rtl="0" eaLnBrk="1" latinLnBrk="0" hangingPunct="1"/>
                      <a:r>
                        <a:rPr kumimoji="0" lang="en-GB" sz="1100" b="0" kern="1200" dirty="0" smtClean="0">
                          <a:solidFill>
                            <a:schemeClr val="bg1"/>
                          </a:solidFill>
                          <a:latin typeface="Calibri" pitchFamily="34" charset="0"/>
                          <a:ea typeface="+mn-ea"/>
                          <a:cs typeface="+mn-cs"/>
                        </a:rPr>
                        <a:t>3</a:t>
                      </a:r>
                    </a:p>
                  </a:txBody>
                  <a:tcPr anchor="ctr">
                    <a:solidFill>
                      <a:schemeClr val="accent2"/>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rgbClr val="FF0000"/>
                          </a:solidFill>
                          <a:latin typeface="Calibri" pitchFamily="34" charset="0"/>
                          <a:ea typeface="+mn-ea"/>
                          <a:cs typeface="+mn-cs"/>
                        </a:rPr>
                        <a:t>Explain what </a:t>
                      </a:r>
                      <a:r>
                        <a:rPr lang="en-GB" sz="1400" b="1" kern="1200" dirty="0" smtClean="0">
                          <a:solidFill>
                            <a:srgbClr val="FF0000"/>
                          </a:solidFill>
                          <a:latin typeface="Calibri" pitchFamily="34" charset="0"/>
                          <a:ea typeface="+mn-ea"/>
                          <a:cs typeface="+mn-cs"/>
                        </a:rPr>
                        <a:t>legislative</a:t>
                      </a:r>
                      <a:r>
                        <a:rPr lang="en-GB" sz="1400" kern="1200" dirty="0" smtClean="0">
                          <a:solidFill>
                            <a:srgbClr val="FF0000"/>
                          </a:solidFill>
                          <a:latin typeface="Calibri" pitchFamily="34" charset="0"/>
                          <a:ea typeface="+mn-ea"/>
                          <a:cs typeface="+mn-cs"/>
                        </a:rPr>
                        <a:t> </a:t>
                      </a:r>
                      <a:r>
                        <a:rPr lang="en-GB" sz="1400" b="1" kern="1200" dirty="0" smtClean="0">
                          <a:solidFill>
                            <a:srgbClr val="FF0000"/>
                          </a:solidFill>
                          <a:latin typeface="Calibri" pitchFamily="34" charset="0"/>
                          <a:ea typeface="+mn-ea"/>
                          <a:cs typeface="+mn-cs"/>
                        </a:rPr>
                        <a:t>constraints</a:t>
                      </a:r>
                      <a:r>
                        <a:rPr lang="en-GB" sz="1400" kern="1200" dirty="0" smtClean="0">
                          <a:solidFill>
                            <a:srgbClr val="FF0000"/>
                          </a:solidFill>
                          <a:latin typeface="Calibri" pitchFamily="34" charset="0"/>
                          <a:ea typeface="+mn-ea"/>
                          <a:cs typeface="+mn-cs"/>
                        </a:rPr>
                        <a:t> apply to the use of the components that you have collected.</a:t>
                      </a:r>
                      <a:endParaRPr lang="en-GB" sz="1400" kern="1200" baseline="0" dirty="0" smtClean="0">
                        <a:solidFill>
                          <a:srgbClr val="FF0000"/>
                        </a:solidFill>
                        <a:latin typeface="Calibri" pitchFamily="34" charset="0"/>
                        <a:ea typeface="+mn-ea"/>
                        <a:cs typeface="+mn-cs"/>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vMerge="1">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sz="1400" kern="1200" dirty="0" smtClean="0">
                        <a:solidFill>
                          <a:srgbClr val="FF0000"/>
                        </a:solidFill>
                        <a:latin typeface="Calibri" pitchFamily="34" charset="0"/>
                        <a:ea typeface="+mn-ea"/>
                        <a:cs typeface="+mn-cs"/>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400" b="1" kern="1200" dirty="0" smtClean="0">
                          <a:solidFill>
                            <a:srgbClr val="FF0000"/>
                          </a:solidFill>
                          <a:latin typeface="Calibri" pitchFamily="34" charset="0"/>
                          <a:ea typeface="+mn-ea"/>
                          <a:cs typeface="+mn-cs"/>
                        </a:rPr>
                        <a:t>Distinction</a:t>
                      </a:r>
                      <a:r>
                        <a:rPr lang="en-GB" sz="1400" b="1" kern="1200" baseline="0" dirty="0" smtClean="0">
                          <a:solidFill>
                            <a:srgbClr val="FF0000"/>
                          </a:solidFill>
                          <a:latin typeface="Calibri" pitchFamily="34" charset="0"/>
                          <a:ea typeface="+mn-ea"/>
                          <a:cs typeface="+mn-cs"/>
                        </a:rPr>
                        <a:t> Only</a:t>
                      </a:r>
                      <a:endParaRPr lang="en-GB" sz="1400" b="1" kern="1200" dirty="0" smtClean="0">
                        <a:solidFill>
                          <a:srgbClr val="FF0000"/>
                        </a:solidFill>
                        <a:latin typeface="Calibri" pitchFamily="34" charset="0"/>
                        <a:ea typeface="+mn-ea"/>
                        <a:cs typeface="+mn-cs"/>
                      </a:endParaRPr>
                    </a:p>
                  </a:txBody>
                  <a:tcPr/>
                </a:tc>
              </a:tr>
              <a:tr h="297110">
                <a:tc>
                  <a:txBody>
                    <a:bodyPr/>
                    <a:lstStyle/>
                    <a:p>
                      <a:pPr marL="0" indent="0" algn="ctr" rtl="0" eaLnBrk="1" latinLnBrk="0" hangingPunct="1"/>
                      <a:r>
                        <a:rPr kumimoji="0" lang="en-GB" sz="1100" b="0" kern="1200" dirty="0" smtClean="0">
                          <a:solidFill>
                            <a:schemeClr val="bg1"/>
                          </a:solidFill>
                          <a:latin typeface="Calibri" pitchFamily="34" charset="0"/>
                          <a:ea typeface="+mn-ea"/>
                          <a:cs typeface="+mn-cs"/>
                        </a:rPr>
                        <a:t>4</a:t>
                      </a:r>
                    </a:p>
                  </a:txBody>
                  <a:tcPr anchor="ctr">
                    <a:solidFill>
                      <a:schemeClr val="accent2"/>
                    </a:solidFill>
                  </a:tcPr>
                </a:tc>
                <a:tc rowSpan="2">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400" kern="1200" dirty="0" smtClean="0">
                          <a:solidFill>
                            <a:srgbClr val="FF0000"/>
                          </a:solidFill>
                          <a:latin typeface="Calibri" pitchFamily="34" charset="0"/>
                          <a:ea typeface="+mn-ea"/>
                          <a:cs typeface="+mn-cs"/>
                        </a:rPr>
                        <a:t>State </a:t>
                      </a:r>
                      <a:r>
                        <a:rPr lang="en-GB" sz="1400" b="1" kern="1200" dirty="0" smtClean="0">
                          <a:solidFill>
                            <a:srgbClr val="FF0000"/>
                          </a:solidFill>
                          <a:latin typeface="Calibri" pitchFamily="34" charset="0"/>
                          <a:ea typeface="+mn-ea"/>
                          <a:cs typeface="+mn-cs"/>
                        </a:rPr>
                        <a:t>how</a:t>
                      </a:r>
                      <a:r>
                        <a:rPr lang="en-GB" sz="1400" kern="1200" dirty="0" smtClean="0">
                          <a:solidFill>
                            <a:srgbClr val="FF0000"/>
                          </a:solidFill>
                          <a:latin typeface="Calibri" pitchFamily="34" charset="0"/>
                          <a:ea typeface="+mn-ea"/>
                          <a:cs typeface="+mn-cs"/>
                        </a:rPr>
                        <a:t> you would </a:t>
                      </a:r>
                      <a:r>
                        <a:rPr lang="en-GB" sz="1400" b="1" kern="1200" dirty="0" smtClean="0">
                          <a:solidFill>
                            <a:srgbClr val="FF0000"/>
                          </a:solidFill>
                          <a:latin typeface="Calibri" pitchFamily="34" charset="0"/>
                          <a:ea typeface="+mn-ea"/>
                          <a:cs typeface="+mn-cs"/>
                        </a:rPr>
                        <a:t>comply</a:t>
                      </a:r>
                      <a:r>
                        <a:rPr lang="en-GB" sz="1400" kern="1200" baseline="0" dirty="0" smtClean="0">
                          <a:solidFill>
                            <a:srgbClr val="FF0000"/>
                          </a:solidFill>
                          <a:latin typeface="Calibri" pitchFamily="34" charset="0"/>
                          <a:ea typeface="+mn-ea"/>
                          <a:cs typeface="+mn-cs"/>
                        </a:rPr>
                        <a:t> with the legislative constraints that you have identified, i.e. copyright law, photo permissions, acknowledgment and referencing sources, etc.</a:t>
                      </a:r>
                      <a:endParaRPr lang="en-GB" sz="1400" kern="1200" dirty="0" smtClean="0">
                        <a:solidFill>
                          <a:srgbClr val="FF0000"/>
                        </a:solidFill>
                        <a:latin typeface="Calibri" pitchFamily="34" charset="0"/>
                        <a:ea typeface="+mn-ea"/>
                        <a:cs typeface="+mn-cs"/>
                      </a:endParaRPr>
                    </a:p>
                  </a:txBody>
                  <a:tcPr/>
                </a:tc>
              </a:tr>
              <a:tr h="297110">
                <a:tc>
                  <a:txBody>
                    <a:bodyPr/>
                    <a:lstStyle/>
                    <a:p>
                      <a:endParaRPr lang="en-GB" dirty="0"/>
                    </a:p>
                  </a:txBody>
                  <a:tcPr anchor="ctr">
                    <a:noFill/>
                  </a:tcPr>
                </a:tc>
                <a:tc vMerge="1">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sz="1400" kern="1200" dirty="0" smtClean="0">
                        <a:solidFill>
                          <a:srgbClr val="FF0000"/>
                        </a:solidFill>
                        <a:latin typeface="Calibri" pitchFamily="34" charset="0"/>
                        <a:ea typeface="+mn-ea"/>
                        <a:cs typeface="+mn-cs"/>
                      </a:endParaRPr>
                    </a:p>
                  </a:txBody>
                  <a:tcPr/>
                </a:tc>
              </a:tr>
            </a:tbl>
          </a:graphicData>
        </a:graphic>
      </p:graphicFrame>
    </p:spTree>
    <p:extLst>
      <p:ext uri="{BB962C8B-B14F-4D97-AF65-F5344CB8AC3E}">
        <p14:creationId xmlns:p14="http://schemas.microsoft.com/office/powerpoint/2010/main" val="489151023"/>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ontent Placeholder 1"/>
          <p:cNvSpPr txBox="1">
            <a:spLocks/>
          </p:cNvSpPr>
          <p:nvPr/>
        </p:nvSpPr>
        <p:spPr>
          <a:xfrm>
            <a:off x="219621" y="1092845"/>
            <a:ext cx="8715375" cy="5007894"/>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95250" marR="0" lvl="0" indent="0" algn="l" defTabSz="914400" rtl="0" eaLnBrk="1" fontAlgn="auto" latinLnBrk="0" hangingPunct="1">
              <a:lnSpc>
                <a:spcPct val="100000"/>
              </a:lnSpc>
              <a:spcBef>
                <a:spcPts val="0"/>
              </a:spcBef>
              <a:spcAft>
                <a:spcPts val="600"/>
              </a:spcAft>
              <a:buClr>
                <a:schemeClr val="accent1"/>
              </a:buClr>
              <a:buSzPct val="68000"/>
              <a:buFont typeface="Wingdings 3"/>
              <a:buNone/>
              <a:tabLst/>
              <a:defRPr/>
            </a:pPr>
            <a:endParaRPr kumimoji="0" lang="en-GB" sz="17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p:txBody>
      </p:sp>
      <p:sp>
        <p:nvSpPr>
          <p:cNvPr id="3074" name="Title 1"/>
          <p:cNvSpPr>
            <a:spLocks noGrp="1"/>
          </p:cNvSpPr>
          <p:nvPr>
            <p:ph type="title"/>
          </p:nvPr>
        </p:nvSpPr>
        <p:spPr>
          <a:xfrm>
            <a:off x="249375" y="-115190"/>
            <a:ext cx="8229600" cy="857256"/>
          </a:xfrm>
        </p:spPr>
        <p:txBody>
          <a:bodyPr>
            <a:normAutofit/>
          </a:bodyPr>
          <a:lstStyle/>
          <a:p>
            <a:r>
              <a:rPr lang="en-GB" sz="3200" dirty="0" smtClean="0"/>
              <a:t>AO1 – Assessment (P, M, D)</a:t>
            </a:r>
            <a:endParaRPr lang="en-GB" sz="3200" b="1" dirty="0" smtClean="0"/>
          </a:p>
        </p:txBody>
      </p:sp>
      <p:sp>
        <p:nvSpPr>
          <p:cNvPr id="5" name="Content Placeholder 1"/>
          <p:cNvSpPr>
            <a:spLocks noGrp="1"/>
          </p:cNvSpPr>
          <p:nvPr>
            <p:ph idx="4294967295"/>
          </p:nvPr>
        </p:nvSpPr>
        <p:spPr>
          <a:xfrm>
            <a:off x="214343" y="1085402"/>
            <a:ext cx="8715375" cy="5583958"/>
          </a:xfrm>
          <a:solidFill>
            <a:schemeClr val="bg1"/>
          </a:solidFill>
          <a:ln w="38100">
            <a:solidFill>
              <a:schemeClr val="accent3"/>
            </a:solidFill>
          </a:ln>
          <a:effectLst>
            <a:outerShdw blurRad="50800" dist="38100" dir="2700000" algn="tl" rotWithShape="0">
              <a:prstClr val="black">
                <a:alpha val="40000"/>
              </a:prstClr>
            </a:outerShdw>
          </a:effectLst>
        </p:spPr>
        <p:txBody>
          <a:bodyPr>
            <a:noAutofit/>
          </a:bodyPr>
          <a:lstStyle/>
          <a:p>
            <a:pPr marL="95250" indent="0">
              <a:buNone/>
            </a:pPr>
            <a:endParaRPr lang="en-GB" sz="1700" dirty="0" smtClean="0"/>
          </a:p>
        </p:txBody>
      </p:sp>
      <p:graphicFrame>
        <p:nvGraphicFramePr>
          <p:cNvPr id="62" name="Table 61"/>
          <p:cNvGraphicFramePr>
            <a:graphicFrameLocks noGrp="1"/>
          </p:cNvGraphicFramePr>
          <p:nvPr/>
        </p:nvGraphicFramePr>
        <p:xfrm>
          <a:off x="251520" y="1124744"/>
          <a:ext cx="7200800" cy="4896542"/>
        </p:xfrm>
        <a:graphic>
          <a:graphicData uri="http://schemas.openxmlformats.org/drawingml/2006/table">
            <a:tbl>
              <a:tblPr/>
              <a:tblGrid>
                <a:gridCol w="663364"/>
                <a:gridCol w="5018982"/>
                <a:gridCol w="761565"/>
                <a:gridCol w="756889"/>
              </a:tblGrid>
              <a:tr h="183605">
                <a:tc>
                  <a:txBody>
                    <a:bodyPr/>
                    <a:lstStyle/>
                    <a:p>
                      <a:pPr algn="ctr">
                        <a:spcAft>
                          <a:spcPts val="0"/>
                        </a:spcAft>
                      </a:pPr>
                      <a:r>
                        <a:rPr lang="en-GB" sz="1200" b="1" dirty="0">
                          <a:latin typeface="Calibri" pitchFamily="34" charset="0"/>
                          <a:ea typeface="Times New Roman"/>
                          <a:cs typeface="Calibri" pitchFamily="34" charset="0"/>
                        </a:rPr>
                        <a:t>Task</a:t>
                      </a:r>
                      <a:endParaRPr lang="en-ZA" sz="1200" dirty="0">
                        <a:latin typeface="Calibri" pitchFamily="34" charset="0"/>
                        <a:ea typeface="Times New Roman"/>
                        <a:cs typeface="Calibri" pitchFamily="34" charset="0"/>
                      </a:endParaRPr>
                    </a:p>
                  </a:txBody>
                  <a:tcPr marL="57024" marR="57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B3B3"/>
                    </a:solidFill>
                  </a:tcPr>
                </a:tc>
                <a:tc>
                  <a:txBody>
                    <a:bodyPr/>
                    <a:lstStyle/>
                    <a:p>
                      <a:pPr algn="ctr">
                        <a:spcAft>
                          <a:spcPts val="0"/>
                        </a:spcAft>
                      </a:pPr>
                      <a:r>
                        <a:rPr lang="en-GB" sz="1200" b="1">
                          <a:latin typeface="Calibri" pitchFamily="34" charset="0"/>
                          <a:ea typeface="Times New Roman"/>
                          <a:cs typeface="Calibri" pitchFamily="34" charset="0"/>
                        </a:rPr>
                        <a:t>Activities</a:t>
                      </a:r>
                      <a:endParaRPr lang="en-ZA" sz="1200">
                        <a:latin typeface="Calibri" pitchFamily="34" charset="0"/>
                        <a:ea typeface="Times New Roman"/>
                        <a:cs typeface="Calibri" pitchFamily="34" charset="0"/>
                      </a:endParaRPr>
                    </a:p>
                  </a:txBody>
                  <a:tcPr marL="57024" marR="57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B3B3"/>
                    </a:solidFill>
                  </a:tcPr>
                </a:tc>
                <a:tc>
                  <a:txBody>
                    <a:bodyPr/>
                    <a:lstStyle/>
                    <a:p>
                      <a:pPr algn="ctr">
                        <a:spcAft>
                          <a:spcPts val="0"/>
                        </a:spcAft>
                      </a:pPr>
                      <a:r>
                        <a:rPr lang="en-GB" sz="1200" b="1">
                          <a:latin typeface="Calibri" pitchFamily="34" charset="0"/>
                          <a:ea typeface="Times New Roman"/>
                          <a:cs typeface="Calibri" pitchFamily="34" charset="0"/>
                        </a:rPr>
                        <a:t>Student</a:t>
                      </a:r>
                      <a:endParaRPr lang="en-ZA" sz="1200">
                        <a:latin typeface="Calibri" pitchFamily="34" charset="0"/>
                        <a:ea typeface="Times New Roman"/>
                        <a:cs typeface="Calibri" pitchFamily="34" charset="0"/>
                      </a:endParaRPr>
                    </a:p>
                  </a:txBody>
                  <a:tcPr marL="57024" marR="57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B3B3"/>
                    </a:solidFill>
                  </a:tcPr>
                </a:tc>
                <a:tc>
                  <a:txBody>
                    <a:bodyPr/>
                    <a:lstStyle/>
                    <a:p>
                      <a:pPr algn="ctr">
                        <a:spcAft>
                          <a:spcPts val="0"/>
                        </a:spcAft>
                      </a:pPr>
                      <a:r>
                        <a:rPr lang="en-GB" sz="1200" b="1" dirty="0" smtClean="0">
                          <a:latin typeface="Calibri" pitchFamily="34" charset="0"/>
                          <a:ea typeface="Times New Roman"/>
                          <a:cs typeface="Calibri" pitchFamily="34" charset="0"/>
                        </a:rPr>
                        <a:t>Peer</a:t>
                      </a:r>
                      <a:endParaRPr lang="en-ZA" sz="1200" dirty="0">
                        <a:latin typeface="Calibri" pitchFamily="34" charset="0"/>
                        <a:ea typeface="Times New Roman"/>
                        <a:cs typeface="Calibri" pitchFamily="34" charset="0"/>
                      </a:endParaRPr>
                    </a:p>
                  </a:txBody>
                  <a:tcPr marL="57024" marR="57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B3B3"/>
                    </a:solidFill>
                  </a:tcPr>
                </a:tc>
              </a:tr>
              <a:tr h="261441">
                <a:tc gridSpan="4">
                  <a:txBody>
                    <a:bodyPr/>
                    <a:lstStyle/>
                    <a:p>
                      <a:pPr>
                        <a:spcAft>
                          <a:spcPts val="0"/>
                        </a:spcAft>
                      </a:pPr>
                      <a:r>
                        <a:rPr lang="en-GB" sz="1200" b="1" dirty="0">
                          <a:solidFill>
                            <a:srgbClr val="FFFFFF"/>
                          </a:solidFill>
                          <a:latin typeface="Calibri" pitchFamily="34" charset="0"/>
                          <a:ea typeface="Times New Roman"/>
                          <a:cs typeface="Calibri" pitchFamily="34" charset="0"/>
                        </a:rPr>
                        <a:t>Create an appropriate Bitmap and Vector graphic for BW Travel</a:t>
                      </a:r>
                      <a:endParaRPr lang="en-ZA" sz="1200" dirty="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52536">
                <a:tc>
                  <a:txBody>
                    <a:bodyPr/>
                    <a:lstStyle/>
                    <a:p>
                      <a:pPr algn="ctr">
                        <a:spcAft>
                          <a:spcPts val="0"/>
                        </a:spcAft>
                      </a:pPr>
                      <a:endParaRPr lang="en-ZA" sz="1200" dirty="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2536">
                <a:tc>
                  <a:txBody>
                    <a:bodyPr/>
                    <a:lstStyle/>
                    <a:p>
                      <a:pPr algn="ctr">
                        <a:spcAft>
                          <a:spcPts val="0"/>
                        </a:spcAft>
                      </a:pPr>
                      <a:endParaRPr lang="en-ZA" sz="1200" dirty="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77344">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3986">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endParaRPr lang="en-ZA" sz="1200" dirty="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7802">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endParaRPr lang="en-ZA" sz="1200" dirty="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61441">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spcAft>
                          <a:spcPts val="0"/>
                        </a:spcAft>
                      </a:pPr>
                      <a:endParaRPr lang="en-ZA" sz="1200" dirty="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r h="261441">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endParaRPr lang="en-ZA" sz="1200" dirty="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1441">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endParaRPr lang="en-ZA" sz="1200" dirty="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61441">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spcAft>
                          <a:spcPts val="0"/>
                        </a:spcAft>
                      </a:pPr>
                      <a:endParaRPr lang="en-ZA" sz="1200" dirty="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r h="261441">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endParaRPr lang="en-ZA" sz="1200" dirty="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1441">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endParaRPr lang="en-ZA" sz="1200" dirty="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1441">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endParaRPr lang="en-ZA" sz="1200" dirty="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61441">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endParaRPr lang="en-ZA" sz="1200" dirty="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1441">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endParaRPr lang="en-ZA" sz="1200" dirty="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endParaRPr lang="en-ZA" sz="1200" dirty="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61441">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spcAft>
                          <a:spcPts val="0"/>
                        </a:spcAft>
                      </a:pPr>
                      <a:endParaRPr lang="en-ZA" sz="1200" dirty="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endParaRPr lang="en-ZA" sz="1200" dirty="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r h="261441">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endParaRPr lang="en-ZA" sz="1200" dirty="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endParaRPr lang="en-ZA" sz="1200" dirty="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endParaRPr lang="en-ZA" sz="1200" dirty="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61441">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spcAft>
                          <a:spcPts val="0"/>
                        </a:spcAft>
                      </a:pPr>
                      <a:endParaRPr lang="en-ZA" sz="1200" dirty="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endParaRPr lang="en-ZA" sz="120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endParaRPr lang="en-ZA" sz="1200" dirty="0">
                        <a:latin typeface="Calibri" pitchFamily="34" charset="0"/>
                        <a:ea typeface="Times New Roman"/>
                        <a:cs typeface="Calibri" pitchFamily="34" charset="0"/>
                      </a:endParaRPr>
                    </a:p>
                  </a:txBody>
                  <a:tcPr marL="57024" marR="57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bl>
          </a:graphicData>
        </a:graphic>
      </p:graphicFrame>
    </p:spTree>
    <p:extLst>
      <p:ext uri="{BB962C8B-B14F-4D97-AF65-F5344CB8AC3E}">
        <p14:creationId xmlns:p14="http://schemas.microsoft.com/office/powerpoint/2010/main" val="1296538683"/>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 Same Side Corner Rectangle 15">
            <a:hlinkClick r:id="rId3"/>
          </p:cNvPr>
          <p:cNvSpPr/>
          <p:nvPr/>
        </p:nvSpPr>
        <p:spPr>
          <a:xfrm>
            <a:off x="5015923" y="729079"/>
            <a:ext cx="72008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LO3</a:t>
            </a:r>
            <a:endParaRPr lang="en-GB" b="1" dirty="0"/>
          </a:p>
        </p:txBody>
      </p:sp>
      <p:sp>
        <p:nvSpPr>
          <p:cNvPr id="18" name="Round Same Side Corner Rectangle 17">
            <a:hlinkClick r:id="rId4"/>
          </p:cNvPr>
          <p:cNvSpPr/>
          <p:nvPr/>
        </p:nvSpPr>
        <p:spPr>
          <a:xfrm>
            <a:off x="2039845" y="729839"/>
            <a:ext cx="1296144" cy="357190"/>
          </a:xfrm>
          <a:prstGeom prst="round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b="1" dirty="0" smtClean="0"/>
              <a:t>Checklist</a:t>
            </a:r>
            <a:endParaRPr lang="en-GB" b="1" dirty="0"/>
          </a:p>
        </p:txBody>
      </p:sp>
      <p:sp>
        <p:nvSpPr>
          <p:cNvPr id="19" name="Round Same Side Corner Rectangle 18">
            <a:hlinkClick r:id="rId5"/>
          </p:cNvPr>
          <p:cNvSpPr/>
          <p:nvPr/>
        </p:nvSpPr>
        <p:spPr>
          <a:xfrm>
            <a:off x="4211960" y="728321"/>
            <a:ext cx="72008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LO2</a:t>
            </a:r>
            <a:endParaRPr lang="en-GB" b="1" dirty="0"/>
          </a:p>
        </p:txBody>
      </p:sp>
      <p:sp>
        <p:nvSpPr>
          <p:cNvPr id="20" name="Round Same Side Corner Rectangle 19">
            <a:hlinkClick r:id="rId6" action="ppaction://hlinksldjump"/>
          </p:cNvPr>
          <p:cNvSpPr/>
          <p:nvPr/>
        </p:nvSpPr>
        <p:spPr>
          <a:xfrm>
            <a:off x="3419872" y="728852"/>
            <a:ext cx="72008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b="1" dirty="0" smtClean="0"/>
              <a:t>LO1</a:t>
            </a:r>
            <a:endParaRPr lang="en-GB" b="1" dirty="0"/>
          </a:p>
        </p:txBody>
      </p:sp>
      <p:sp>
        <p:nvSpPr>
          <p:cNvPr id="21" name="Round Same Side Corner Rectangle 20">
            <a:hlinkClick r:id="rId7" action="ppaction://hlinksldjump"/>
          </p:cNvPr>
          <p:cNvSpPr/>
          <p:nvPr/>
        </p:nvSpPr>
        <p:spPr>
          <a:xfrm>
            <a:off x="323528" y="728321"/>
            <a:ext cx="1643074" cy="357190"/>
          </a:xfrm>
          <a:prstGeom prst="round2Same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b="1" dirty="0" smtClean="0"/>
              <a:t>Assignment</a:t>
            </a:r>
            <a:endParaRPr lang="en-GB" b="1" dirty="0"/>
          </a:p>
        </p:txBody>
      </p:sp>
      <p:sp>
        <p:nvSpPr>
          <p:cNvPr id="3074" name="Title 1"/>
          <p:cNvSpPr>
            <a:spLocks noGrp="1"/>
          </p:cNvSpPr>
          <p:nvPr>
            <p:ph type="title"/>
          </p:nvPr>
        </p:nvSpPr>
        <p:spPr/>
        <p:txBody>
          <a:bodyPr>
            <a:normAutofit/>
          </a:bodyPr>
          <a:lstStyle/>
          <a:p>
            <a:r>
              <a:rPr lang="en-GB" sz="3600" b="1" dirty="0" smtClean="0"/>
              <a:t>Assignment Scenario</a:t>
            </a:r>
          </a:p>
        </p:txBody>
      </p:sp>
      <p:sp>
        <p:nvSpPr>
          <p:cNvPr id="5" name="Content Placeholder 1"/>
          <p:cNvSpPr>
            <a:spLocks noGrp="1"/>
          </p:cNvSpPr>
          <p:nvPr>
            <p:ph idx="4294967295"/>
          </p:nvPr>
        </p:nvSpPr>
        <p:spPr>
          <a:xfrm>
            <a:off x="215137" y="1085850"/>
            <a:ext cx="8715375" cy="5583238"/>
          </a:xfrm>
          <a:solidFill>
            <a:schemeClr val="bg1"/>
          </a:solidFill>
          <a:ln w="38100">
            <a:solidFill>
              <a:schemeClr val="accent3"/>
            </a:solidFill>
          </a:ln>
          <a:effectLst>
            <a:outerShdw blurRad="50800" dist="38100" dir="2700000" algn="tl" rotWithShape="0">
              <a:prstClr val="black">
                <a:alpha val="40000"/>
              </a:prstClr>
            </a:outerShdw>
          </a:effectLst>
        </p:spPr>
        <p:txBody>
          <a:bodyPr>
            <a:noAutofit/>
          </a:bodyPr>
          <a:lstStyle/>
          <a:p>
            <a:pPr marL="82550" indent="0">
              <a:buNone/>
            </a:pPr>
            <a:r>
              <a:rPr lang="en-GB" sz="1400" b="1" dirty="0" smtClean="0"/>
              <a:t>Creating an Interactive Product</a:t>
            </a:r>
          </a:p>
          <a:p>
            <a:pPr marL="82550" indent="0">
              <a:buNone/>
            </a:pPr>
            <a:r>
              <a:rPr lang="en-GB" sz="1400" dirty="0" smtClean="0"/>
              <a:t>‘Out </a:t>
            </a:r>
            <a:r>
              <a:rPr lang="en-GB" sz="1400" dirty="0"/>
              <a:t>and Up’ is a company that runs team-building exercises for young adults.  The company has recently bought a small plot of woodland and has set up an activity centre that includes an assault course and a café</a:t>
            </a:r>
            <a:r>
              <a:rPr lang="en-GB" sz="1400" dirty="0" smtClean="0"/>
              <a:t>.</a:t>
            </a:r>
            <a:br>
              <a:rPr lang="en-GB" sz="1400" dirty="0" smtClean="0"/>
            </a:br>
            <a:endParaRPr lang="en-GB" sz="1400" dirty="0"/>
          </a:p>
          <a:p>
            <a:pPr marL="82550" indent="0">
              <a:buNone/>
            </a:pPr>
            <a:r>
              <a:rPr lang="en-GB" sz="1400" dirty="0"/>
              <a:t>‘Out and Up’ want to use new technology to advertise this new activity centre to youth groups.  You have been asked to produce an interactive multimedia product that would advertise the facilities available at the centre in a manner that would appeal to adults between the ages of 17 and 23.  ‘Out and Up’ are aware that this advertising could take many different forms and are happy for you to decide on an appropriate format for your product.  However, the product must have a consistent style throughout. </a:t>
            </a:r>
            <a:r>
              <a:rPr lang="en-GB" sz="1400" dirty="0" smtClean="0"/>
              <a:t/>
            </a:r>
            <a:br>
              <a:rPr lang="en-GB" sz="1400" dirty="0" smtClean="0"/>
            </a:br>
            <a:endParaRPr lang="en-GB" sz="1400" dirty="0"/>
          </a:p>
          <a:p>
            <a:pPr marL="82550" indent="0">
              <a:buNone/>
            </a:pPr>
            <a:r>
              <a:rPr lang="en-GB" sz="1400" dirty="0"/>
              <a:t>‘Out and Up’ already has a reputation for creating exciting team-building exercises and wants to continue this reputation with the new activity centre.  They are keen that the advertising that is created for the centre should reflect their reputation.  Therefore, they have asked that the advertising uses a range of interactivity and effects to create an advert that appeals to the target audience, is visually exciting and leads to bookings being made at the new centre</a:t>
            </a:r>
            <a:r>
              <a:rPr lang="en-GB" sz="1400" dirty="0" smtClean="0"/>
              <a:t>.</a:t>
            </a:r>
            <a:br>
              <a:rPr lang="en-GB" sz="1400" dirty="0" smtClean="0"/>
            </a:br>
            <a:endParaRPr lang="en-GB" sz="1400" dirty="0"/>
          </a:p>
          <a:p>
            <a:pPr marL="82550" indent="0">
              <a:buNone/>
            </a:pPr>
            <a:r>
              <a:rPr lang="en-GB" sz="1400" dirty="0"/>
              <a:t>In order to create your interactive multimedia product, you will need to:</a:t>
            </a:r>
          </a:p>
          <a:p>
            <a:pPr marL="368300" indent="-285750"/>
            <a:r>
              <a:rPr lang="en-GB" sz="1400" dirty="0" smtClean="0"/>
              <a:t>Plan </a:t>
            </a:r>
            <a:r>
              <a:rPr lang="en-GB" sz="1400" dirty="0"/>
              <a:t>a product that meets the needs of the brief</a:t>
            </a:r>
          </a:p>
          <a:p>
            <a:pPr marL="368300" indent="-285750"/>
            <a:r>
              <a:rPr lang="en-GB" sz="1400" dirty="0" smtClean="0"/>
              <a:t>Source </a:t>
            </a:r>
            <a:r>
              <a:rPr lang="en-GB" sz="1400" dirty="0"/>
              <a:t>multimedia components, taking account of relevant legislation</a:t>
            </a:r>
          </a:p>
          <a:p>
            <a:pPr marL="368300" indent="-285750"/>
            <a:r>
              <a:rPr lang="en-GB" sz="1400" dirty="0" smtClean="0"/>
              <a:t>Create </a:t>
            </a:r>
            <a:r>
              <a:rPr lang="en-GB" sz="1400" dirty="0"/>
              <a:t>your product</a:t>
            </a:r>
          </a:p>
          <a:p>
            <a:pPr marL="368300" indent="-285750"/>
            <a:r>
              <a:rPr lang="en-GB" sz="1400" dirty="0" smtClean="0"/>
              <a:t>Test </a:t>
            </a:r>
            <a:r>
              <a:rPr lang="en-GB" sz="1400" dirty="0"/>
              <a:t>your product, both whilst you are making it and once it has been completed.</a:t>
            </a:r>
          </a:p>
          <a:p>
            <a:pPr marL="82550" indent="0">
              <a:buNone/>
            </a:pPr>
            <a:endParaRPr lang="en-GB" sz="1400" dirty="0"/>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536" y="5180942"/>
            <a:ext cx="139732" cy="139732"/>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536" y="5473258"/>
            <a:ext cx="139732" cy="139732"/>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536" y="5761290"/>
            <a:ext cx="139732" cy="139732"/>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536" y="6049322"/>
            <a:ext cx="139732" cy="139732"/>
          </a:xfrm>
          <a:prstGeom prst="rect">
            <a:avLst/>
          </a:prstGeom>
        </p:spPr>
      </p:pic>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Learning Outcome 1 – Assignment</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902089967"/>
              </p:ext>
            </p:extLst>
          </p:nvPr>
        </p:nvGraphicFramePr>
        <p:xfrm>
          <a:off x="6408514" y="2060848"/>
          <a:ext cx="2411958" cy="1881427"/>
        </p:xfrm>
        <a:graphic>
          <a:graphicData uri="http://schemas.openxmlformats.org/drawingml/2006/table">
            <a:tbl>
              <a:tblPr firstRow="1" firstCol="1" lastRow="1" lastCol="1" bandRow="1" bandCol="1">
                <a:tableStyleId>{2D5ABB26-0587-4C30-8999-92F81FD0307C}</a:tableStyleId>
              </a:tblPr>
              <a:tblGrid>
                <a:gridCol w="2411958"/>
              </a:tblGrid>
              <a:tr h="357427">
                <a:tc>
                  <a:txBody>
                    <a:bodyPr/>
                    <a:lstStyle/>
                    <a:p>
                      <a:pPr>
                        <a:spcAft>
                          <a:spcPts val="0"/>
                        </a:spcAft>
                      </a:pPr>
                      <a:endParaRPr lang="en-GB" sz="1000"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399918">
                <a:tc>
                  <a:txBody>
                    <a:bodyPr/>
                    <a:lstStyle/>
                    <a:p>
                      <a:pPr marL="177800" indent="-177800" algn="l">
                        <a:spcAft>
                          <a:spcPts val="0"/>
                        </a:spcAft>
                        <a:buFontTx/>
                        <a:buBlip>
                          <a:blip r:embed="rId3"/>
                        </a:buBlip>
                      </a:pPr>
                      <a:endParaRPr lang="en-GB" sz="1200" dirty="0" smtClean="0">
                        <a:effectLst/>
                        <a:latin typeface="Calibri" pitchFamily="34" charset="0"/>
                        <a:ea typeface="Times New Roman"/>
                        <a:cs typeface="Calibri" pitchFamily="34" charset="0"/>
                      </a:endParaRPr>
                    </a:p>
                    <a:p>
                      <a:pPr marL="177800" indent="-177800" algn="l">
                        <a:spcAft>
                          <a:spcPts val="600"/>
                        </a:spcAft>
                        <a:buFontTx/>
                        <a:buBlip>
                          <a:blip r:embed="rId3"/>
                        </a:buBlip>
                      </a:pPr>
                      <a:r>
                        <a:rPr lang="en-GB" sz="1400" baseline="0" dirty="0" smtClean="0">
                          <a:effectLst/>
                          <a:latin typeface="Calibri" pitchFamily="34" charset="0"/>
                          <a:ea typeface="Times New Roman"/>
                          <a:cs typeface="Calibri" pitchFamily="34" charset="0"/>
                        </a:rPr>
                        <a:t>Target Audience</a:t>
                      </a:r>
                    </a:p>
                    <a:p>
                      <a:pPr marL="177800" indent="-177800" algn="l">
                        <a:spcAft>
                          <a:spcPts val="600"/>
                        </a:spcAft>
                        <a:buFontTx/>
                        <a:buBlip>
                          <a:blip r:embed="rId3"/>
                        </a:buBlip>
                      </a:pPr>
                      <a:r>
                        <a:rPr lang="en-GB" sz="1400" baseline="0" dirty="0" smtClean="0">
                          <a:effectLst/>
                          <a:latin typeface="Calibri" pitchFamily="34" charset="0"/>
                          <a:ea typeface="Times New Roman"/>
                          <a:cs typeface="Calibri" pitchFamily="34" charset="0"/>
                        </a:rPr>
                        <a:t>Appropriate Software</a:t>
                      </a:r>
                    </a:p>
                    <a:p>
                      <a:pPr marL="177800" indent="-177800" algn="l">
                        <a:spcAft>
                          <a:spcPts val="600"/>
                        </a:spcAft>
                        <a:buFontTx/>
                        <a:buBlip>
                          <a:blip r:embed="rId3"/>
                        </a:buBlip>
                      </a:pPr>
                      <a:r>
                        <a:rPr lang="en-GB" sz="1400" baseline="0" dirty="0" smtClean="0">
                          <a:effectLst/>
                          <a:latin typeface="Calibri" pitchFamily="34" charset="0"/>
                          <a:ea typeface="Times New Roman"/>
                          <a:cs typeface="Calibri" pitchFamily="34" charset="0"/>
                        </a:rPr>
                        <a:t>Clear Evidence</a:t>
                      </a:r>
                    </a:p>
                    <a:p>
                      <a:pPr marL="177800" indent="-177800" algn="l">
                        <a:spcAft>
                          <a:spcPts val="600"/>
                        </a:spcAft>
                        <a:buFontTx/>
                        <a:buBlip>
                          <a:blip r:embed="rId3"/>
                        </a:buBlip>
                      </a:pPr>
                      <a:r>
                        <a:rPr lang="en-GB" sz="1400" baseline="0" dirty="0" smtClean="0">
                          <a:solidFill>
                            <a:srgbClr val="FF0000"/>
                          </a:solidFill>
                          <a:effectLst/>
                          <a:latin typeface="Calibri" pitchFamily="34" charset="0"/>
                          <a:ea typeface="Times New Roman"/>
                          <a:cs typeface="Calibri" pitchFamily="34" charset="0"/>
                        </a:rPr>
                        <a:t>Appropriate Choices</a:t>
                      </a:r>
                    </a:p>
                    <a:p>
                      <a:pPr marL="177800" indent="-177800" algn="l">
                        <a:spcAft>
                          <a:spcPts val="0"/>
                        </a:spcAft>
                        <a:buFontTx/>
                        <a:buBlip>
                          <a:blip r:embed="rId3"/>
                        </a:buBlip>
                      </a:pPr>
                      <a:endParaRPr lang="en-GB" sz="1200" dirty="0">
                        <a:effectLst/>
                        <a:latin typeface="Calibri" pitchFamily="34" charset="0"/>
                        <a:ea typeface="Times New Roman"/>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2076520"/>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a:t>
            </a:r>
            <a:r>
              <a:rPr lang="en-US" sz="1600" b="1" dirty="0" smtClean="0">
                <a:latin typeface="Calibri" pitchFamily="34" charset="0"/>
                <a:ea typeface="Calibri" pitchFamily="34" charset="0"/>
                <a:cs typeface="Calibri" pitchFamily="34" charset="0"/>
              </a:rPr>
              <a:t>O1</a:t>
            </a:r>
            <a:r>
              <a:rPr lang="en-US" sz="1600" b="1" dirty="0">
                <a:latin typeface="Calibri" pitchFamily="34" charset="0"/>
                <a:ea typeface="Calibri" pitchFamily="34" charset="0"/>
                <a:cs typeface="Calibri" pitchFamily="34" charset="0"/>
              </a:rPr>
              <a:t>:</a:t>
            </a:r>
            <a:r>
              <a:rPr lang="en-US" sz="1600" dirty="0">
                <a:latin typeface="Calibri" pitchFamily="34" charset="0"/>
                <a:ea typeface="Calibri" pitchFamily="34" charset="0"/>
                <a:cs typeface="Calibri" pitchFamily="34" charset="0"/>
              </a:rPr>
              <a:t> </a:t>
            </a:r>
            <a:r>
              <a:rPr lang="en-GB" sz="1600" dirty="0">
                <a:latin typeface="Calibri" pitchFamily="34" charset="0"/>
              </a:rPr>
              <a:t>Be able to </a:t>
            </a:r>
            <a:r>
              <a:rPr lang="en-GB" sz="1600" dirty="0" smtClean="0">
                <a:latin typeface="Calibri" pitchFamily="34" charset="0"/>
              </a:rPr>
              <a:t>design interactive </a:t>
            </a:r>
            <a:r>
              <a:rPr lang="en-GB" sz="1600" dirty="0">
                <a:latin typeface="Calibri" pitchFamily="34" charset="0"/>
              </a:rPr>
              <a:t>products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You need to complete the following tasks in order to effectively create the multimedia product for ‘Out and Up’.</a:t>
            </a:r>
          </a:p>
        </p:txBody>
      </p:sp>
      <p:graphicFrame>
        <p:nvGraphicFramePr>
          <p:cNvPr id="50" name="Table 49"/>
          <p:cNvGraphicFramePr>
            <a:graphicFrameLocks noGrp="1"/>
          </p:cNvGraphicFramePr>
          <p:nvPr>
            <p:extLst>
              <p:ext uri="{D42A27DB-BD31-4B8C-83A1-F6EECF244321}">
                <p14:modId xmlns:p14="http://schemas.microsoft.com/office/powerpoint/2010/main" val="58181326"/>
              </p:ext>
            </p:extLst>
          </p:nvPr>
        </p:nvGraphicFramePr>
        <p:xfrm>
          <a:off x="395536" y="1988840"/>
          <a:ext cx="5904656" cy="3830568"/>
        </p:xfrm>
        <a:graphic>
          <a:graphicData uri="http://schemas.openxmlformats.org/drawingml/2006/table">
            <a:tbl>
              <a:tblPr firstRow="1" bandRow="1">
                <a:tableStyleId>{2D5ABB26-0587-4C30-8999-92F81FD0307C}</a:tableStyleId>
              </a:tblPr>
              <a:tblGrid>
                <a:gridCol w="281174"/>
                <a:gridCol w="5623482"/>
              </a:tblGrid>
              <a:tr h="43204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Assignment Tasks (P, M, D)</a:t>
                      </a:r>
                    </a:p>
                  </a:txBody>
                  <a:tcPr>
                    <a:noFill/>
                  </a:tcPr>
                </a:tc>
                <a:tc hMerge="1">
                  <a:txBody>
                    <a:bodyPr/>
                    <a:lstStyle/>
                    <a:p>
                      <a:endParaRPr lang="en-GB" dirty="0"/>
                    </a:p>
                  </a:txBody>
                  <a:tcPr/>
                </a:tc>
              </a:tr>
              <a:tr h="297110">
                <a:tc>
                  <a:txBody>
                    <a:bodyPr/>
                    <a:lstStyle/>
                    <a:p>
                      <a:pPr marL="0" indent="0" algn="ctr" rtl="0" eaLnBrk="1" latinLnBrk="0" hangingPunct="1"/>
                      <a:r>
                        <a:rPr kumimoji="0" lang="en-GB" sz="1100" b="0" kern="1200" dirty="0" smtClean="0">
                          <a:solidFill>
                            <a:schemeClr val="bg1"/>
                          </a:solidFill>
                          <a:latin typeface="Calibri" pitchFamily="34" charset="0"/>
                          <a:ea typeface="+mn-ea"/>
                          <a:cs typeface="+mn-cs"/>
                        </a:rPr>
                        <a:t>1</a:t>
                      </a:r>
                    </a:p>
                  </a:txBody>
                  <a:tcPr anchor="ctr">
                    <a:solidFill>
                      <a:schemeClr val="accent2"/>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aseline="0" dirty="0" smtClean="0">
                          <a:latin typeface="Calibri" pitchFamily="34" charset="0"/>
                          <a:cs typeface="Calibri" pitchFamily="34" charset="0"/>
                        </a:rPr>
                        <a:t>Read over the </a:t>
                      </a:r>
                      <a:r>
                        <a:rPr lang="en-GB" sz="1400" baseline="0" dirty="0" smtClean="0">
                          <a:latin typeface="Calibri" pitchFamily="34" charset="0"/>
                          <a:cs typeface="Calibri" pitchFamily="34" charset="0"/>
                          <a:hlinkClick r:id="rId5"/>
                        </a:rPr>
                        <a:t>assignment brief</a:t>
                      </a:r>
                      <a:r>
                        <a:rPr lang="en-GB" sz="1400" baseline="0" dirty="0" smtClean="0">
                          <a:latin typeface="Calibri" pitchFamily="34" charset="0"/>
                          <a:cs typeface="Calibri" pitchFamily="34" charset="0"/>
                        </a:rPr>
                        <a:t> provided by </a:t>
                      </a:r>
                      <a:r>
                        <a:rPr lang="en-GB" sz="1400" b="1" baseline="0" dirty="0" smtClean="0">
                          <a:latin typeface="Calibri" pitchFamily="34" charset="0"/>
                          <a:cs typeface="Calibri" pitchFamily="34" charset="0"/>
                        </a:rPr>
                        <a:t>‘Out and Up’</a:t>
                      </a:r>
                      <a:r>
                        <a:rPr lang="en-GB" sz="1400" baseline="0" dirty="0" smtClean="0">
                          <a:latin typeface="Calibri" pitchFamily="34" charset="0"/>
                          <a:cs typeface="Calibri" pitchFamily="34" charset="0"/>
                        </a:rPr>
                        <a:t>. </a:t>
                      </a:r>
                      <a:r>
                        <a:rPr kumimoji="0" lang="en-GB" sz="1400" kern="1200" baseline="0" dirty="0" smtClean="0">
                          <a:solidFill>
                            <a:schemeClr val="tx1"/>
                          </a:solidFill>
                          <a:effectLst/>
                          <a:latin typeface="Calibri" pitchFamily="34" charset="0"/>
                          <a:ea typeface="Times New Roman"/>
                          <a:cs typeface="Calibri" pitchFamily="34" charset="0"/>
                        </a:rPr>
                        <a:t>You have been asked to create an </a:t>
                      </a:r>
                      <a:r>
                        <a:rPr kumimoji="0" lang="en-GB" sz="1400" b="1" kern="1200" baseline="0" dirty="0" smtClean="0">
                          <a:solidFill>
                            <a:schemeClr val="tx1"/>
                          </a:solidFill>
                          <a:effectLst/>
                          <a:latin typeface="Calibri" pitchFamily="34" charset="0"/>
                          <a:ea typeface="Times New Roman"/>
                          <a:cs typeface="Calibri" pitchFamily="34" charset="0"/>
                        </a:rPr>
                        <a:t>interactive</a:t>
                      </a:r>
                      <a:r>
                        <a:rPr kumimoji="0" lang="en-GB" sz="1400" kern="1200" baseline="0" dirty="0" smtClean="0">
                          <a:solidFill>
                            <a:schemeClr val="tx1"/>
                          </a:solidFill>
                          <a:effectLst/>
                          <a:latin typeface="Calibri" pitchFamily="34" charset="0"/>
                          <a:ea typeface="Times New Roman"/>
                          <a:cs typeface="Calibri" pitchFamily="34" charset="0"/>
                        </a:rPr>
                        <a:t> </a:t>
                      </a:r>
                      <a:r>
                        <a:rPr kumimoji="0" lang="en-GB" sz="1400" b="1" kern="1200" baseline="0" dirty="0" smtClean="0">
                          <a:solidFill>
                            <a:schemeClr val="tx1"/>
                          </a:solidFill>
                          <a:effectLst/>
                          <a:latin typeface="Calibri" pitchFamily="34" charset="0"/>
                          <a:ea typeface="Times New Roman"/>
                          <a:cs typeface="Calibri" pitchFamily="34" charset="0"/>
                        </a:rPr>
                        <a:t>multimedia</a:t>
                      </a:r>
                      <a:r>
                        <a:rPr kumimoji="0" lang="en-GB" sz="1400" kern="1200" baseline="0" dirty="0" smtClean="0">
                          <a:solidFill>
                            <a:schemeClr val="tx1"/>
                          </a:solidFill>
                          <a:effectLst/>
                          <a:latin typeface="Calibri" pitchFamily="34" charset="0"/>
                          <a:ea typeface="Times New Roman"/>
                          <a:cs typeface="Calibri" pitchFamily="34" charset="0"/>
                        </a:rPr>
                        <a:t> </a:t>
                      </a:r>
                      <a:r>
                        <a:rPr kumimoji="0" lang="en-GB" sz="1400" b="1" kern="1200" baseline="0" dirty="0" smtClean="0">
                          <a:solidFill>
                            <a:schemeClr val="tx1"/>
                          </a:solidFill>
                          <a:effectLst/>
                          <a:latin typeface="Calibri" pitchFamily="34" charset="0"/>
                          <a:ea typeface="Times New Roman"/>
                          <a:cs typeface="Calibri" pitchFamily="34" charset="0"/>
                        </a:rPr>
                        <a:t>product</a:t>
                      </a:r>
                      <a:r>
                        <a:rPr kumimoji="0" lang="en-GB" sz="1400" kern="1200" baseline="0" dirty="0" smtClean="0">
                          <a:solidFill>
                            <a:schemeClr val="tx1"/>
                          </a:solidFill>
                          <a:effectLst/>
                          <a:latin typeface="Calibri" pitchFamily="34" charset="0"/>
                          <a:ea typeface="Times New Roman"/>
                          <a:cs typeface="Calibri" pitchFamily="34" charset="0"/>
                        </a:rPr>
                        <a:t> and will need 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kern="1200" baseline="0" dirty="0" smtClean="0">
                        <a:solidFill>
                          <a:schemeClr val="tx1"/>
                        </a:solidFill>
                        <a:effectLst/>
                        <a:latin typeface="Calibri" pitchFamily="34" charset="0"/>
                        <a:ea typeface="Times New Roman"/>
                        <a:cs typeface="Calibri" pitchFamily="34" charset="0"/>
                      </a:endParaRPr>
                    </a:p>
                    <a:p>
                      <a:pPr marL="285750" indent="-285750">
                        <a:spcAft>
                          <a:spcPts val="300"/>
                        </a:spcAft>
                        <a:buFont typeface="Arial" pitchFamily="34" charset="0"/>
                        <a:buChar char="•"/>
                      </a:pPr>
                      <a:r>
                        <a:rPr kumimoji="0" lang="en-GB" sz="1400" kern="1200" baseline="0" dirty="0" smtClean="0">
                          <a:solidFill>
                            <a:schemeClr val="tx1"/>
                          </a:solidFill>
                          <a:effectLst/>
                          <a:latin typeface="Calibri" pitchFamily="34" charset="0"/>
                          <a:ea typeface="Times New Roman"/>
                          <a:cs typeface="Calibri" pitchFamily="34" charset="0"/>
                        </a:rPr>
                        <a:t>Plan a product that meets the needs of the brief</a:t>
                      </a:r>
                    </a:p>
                    <a:p>
                      <a:pPr marL="285750" indent="-285750">
                        <a:spcAft>
                          <a:spcPts val="300"/>
                        </a:spcAft>
                        <a:buFont typeface="Arial" pitchFamily="34" charset="0"/>
                        <a:buChar char="•"/>
                      </a:pPr>
                      <a:r>
                        <a:rPr kumimoji="0" lang="en-GB" sz="1400" kern="1200" baseline="0" dirty="0" smtClean="0">
                          <a:solidFill>
                            <a:schemeClr val="tx1"/>
                          </a:solidFill>
                          <a:effectLst/>
                          <a:latin typeface="Calibri" pitchFamily="34" charset="0"/>
                          <a:ea typeface="Times New Roman"/>
                          <a:cs typeface="Calibri" pitchFamily="34" charset="0"/>
                        </a:rPr>
                        <a:t>Source multimedia components, taking account of relevant legislation</a:t>
                      </a:r>
                    </a:p>
                    <a:p>
                      <a:pPr marL="285750" indent="-285750">
                        <a:spcAft>
                          <a:spcPts val="300"/>
                        </a:spcAft>
                        <a:buFont typeface="Arial" pitchFamily="34" charset="0"/>
                        <a:buChar char="•"/>
                      </a:pPr>
                      <a:r>
                        <a:rPr kumimoji="0" lang="en-GB" sz="1400" kern="1200" baseline="0" dirty="0" smtClean="0">
                          <a:solidFill>
                            <a:schemeClr val="tx1"/>
                          </a:solidFill>
                          <a:effectLst/>
                          <a:latin typeface="Calibri" pitchFamily="34" charset="0"/>
                          <a:ea typeface="Times New Roman"/>
                          <a:cs typeface="Calibri" pitchFamily="34" charset="0"/>
                        </a:rPr>
                        <a:t>Create your product</a:t>
                      </a:r>
                    </a:p>
                    <a:p>
                      <a:pPr marL="285750" indent="-285750">
                        <a:spcAft>
                          <a:spcPts val="300"/>
                        </a:spcAft>
                        <a:buFont typeface="Arial" pitchFamily="34" charset="0"/>
                        <a:buChar char="•"/>
                      </a:pPr>
                      <a:r>
                        <a:rPr kumimoji="0" lang="en-GB" sz="1400" kern="1200" baseline="0" dirty="0" smtClean="0">
                          <a:solidFill>
                            <a:schemeClr val="tx1"/>
                          </a:solidFill>
                          <a:effectLst/>
                          <a:latin typeface="Calibri" pitchFamily="34" charset="0"/>
                          <a:ea typeface="Times New Roman"/>
                          <a:cs typeface="Calibri" pitchFamily="34" charset="0"/>
                        </a:rPr>
                        <a:t>Test your product, both whilst you are making it and once it has been completed.</a:t>
                      </a:r>
                    </a:p>
                    <a:p>
                      <a:pPr marL="285750" indent="-285750">
                        <a:spcAft>
                          <a:spcPts val="300"/>
                        </a:spcAft>
                        <a:buFont typeface="Arial" pitchFamily="34" charset="0"/>
                        <a:buChar char="•"/>
                      </a:pPr>
                      <a:endParaRPr kumimoji="0" lang="en-GB" sz="1400" kern="1200" baseline="0" dirty="0" smtClean="0">
                        <a:solidFill>
                          <a:schemeClr val="tx1"/>
                        </a:solidFill>
                        <a:effectLst/>
                        <a:latin typeface="Calibri" pitchFamily="34" charset="0"/>
                        <a:ea typeface="Times New Roman"/>
                        <a:cs typeface="Calibri" pitchFamily="34" charset="0"/>
                      </a:endParaRPr>
                    </a:p>
                    <a:p>
                      <a:pPr marL="0" indent="0">
                        <a:spcAft>
                          <a:spcPts val="300"/>
                        </a:spcAft>
                        <a:buFont typeface="Arial" pitchFamily="34" charset="0"/>
                        <a:buNone/>
                      </a:pPr>
                      <a:r>
                        <a:rPr kumimoji="0" lang="en-GB" sz="1400" kern="1200" baseline="0" dirty="0" smtClean="0">
                          <a:solidFill>
                            <a:schemeClr val="tx1"/>
                          </a:solidFill>
                          <a:effectLst/>
                          <a:latin typeface="Calibri" pitchFamily="34" charset="0"/>
                          <a:ea typeface="Times New Roman"/>
                          <a:cs typeface="Calibri" pitchFamily="34" charset="0"/>
                        </a:rPr>
                        <a:t>It is important that, before you start to make your product, you have thought about what it is you are going to make, the resources you will need to include, how you are going to combine these resources together to create a suitable interactive multimedia product and how you will decide whether the completed product is suitable.</a:t>
                      </a:r>
                    </a:p>
                    <a:p>
                      <a:pPr marL="177800" indent="-177800" algn="l">
                        <a:spcAft>
                          <a:spcPts val="600"/>
                        </a:spcAft>
                        <a:buFontTx/>
                        <a:buNone/>
                      </a:pPr>
                      <a:endParaRPr lang="en-GB" sz="600" baseline="0" dirty="0" smtClean="0">
                        <a:effectLst/>
                        <a:latin typeface="Calibri" pitchFamily="34" charset="0"/>
                        <a:ea typeface="Times New Roman"/>
                        <a:cs typeface="Calibri" pitchFamily="34" charset="0"/>
                      </a:endParaRPr>
                    </a:p>
                  </a:txBody>
                  <a:tcPr/>
                </a:tc>
              </a:tr>
              <a:tr h="300675">
                <a:tc>
                  <a:txBody>
                    <a:bodyPr/>
                    <a:lstStyle/>
                    <a:p>
                      <a:pPr marL="0" indent="0" algn="ctr" rtl="0" eaLnBrk="1" latinLnBrk="0" hangingPunct="1"/>
                      <a:r>
                        <a:rPr kumimoji="0" lang="en-GB" sz="1100" b="0" kern="1200" dirty="0" smtClean="0">
                          <a:solidFill>
                            <a:schemeClr val="bg1"/>
                          </a:solidFill>
                          <a:latin typeface="Calibri" pitchFamily="34" charset="0"/>
                          <a:ea typeface="+mn-ea"/>
                          <a:cs typeface="+mn-cs"/>
                        </a:rPr>
                        <a:t>1</a:t>
                      </a:r>
                    </a:p>
                  </a:txBody>
                  <a:tcPr anchor="ctr">
                    <a:solidFill>
                      <a:schemeClr val="bg1"/>
                    </a:solidFill>
                  </a:tcPr>
                </a:tc>
                <a:tc vMerge="1">
                  <a:txBody>
                    <a:bodyPr/>
                    <a:lstStyle/>
                    <a:p>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bl>
          </a:graphicData>
        </a:graphic>
      </p:graphicFrame>
      <p:pic>
        <p:nvPicPr>
          <p:cNvPr id="26" name="Picture 25" descr="download-button.jpg">
            <a:hlinkClick r:id="rId5"/>
          </p:cNvPr>
          <p:cNvPicPr>
            <a:picLocks noChangeAspect="1"/>
          </p:cNvPicPr>
          <p:nvPr/>
        </p:nvPicPr>
        <p:blipFill>
          <a:blip r:embed="rId6" cstate="print"/>
          <a:stretch>
            <a:fillRect/>
          </a:stretch>
        </p:blipFill>
        <p:spPr>
          <a:xfrm>
            <a:off x="8025155" y="5781642"/>
            <a:ext cx="795317" cy="815709"/>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5576" y="3152843"/>
            <a:ext cx="139732" cy="139732"/>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9860" y="3404492"/>
            <a:ext cx="139732" cy="139732"/>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5576" y="3656899"/>
            <a:ext cx="139732" cy="139732"/>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5576" y="3913590"/>
            <a:ext cx="139732" cy="139732"/>
          </a:xfrm>
          <a:prstGeom prst="rect">
            <a:avLst/>
          </a:prstGeom>
        </p:spPr>
      </p:pic>
    </p:spTree>
    <p:extLst>
      <p:ext uri="{BB962C8B-B14F-4D97-AF65-F5344CB8AC3E}">
        <p14:creationId xmlns:p14="http://schemas.microsoft.com/office/powerpoint/2010/main" val="264377662"/>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Learning Outcome 1 – Task 1</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243203406"/>
              </p:ext>
            </p:extLst>
          </p:nvPr>
        </p:nvGraphicFramePr>
        <p:xfrm>
          <a:off x="6408514" y="2060848"/>
          <a:ext cx="2411958" cy="3359707"/>
        </p:xfrm>
        <a:graphic>
          <a:graphicData uri="http://schemas.openxmlformats.org/drawingml/2006/table">
            <a:tbl>
              <a:tblPr firstRow="1" firstCol="1" lastRow="1" lastCol="1" bandRow="1" bandCol="1">
                <a:tableStyleId>{2D5ABB26-0587-4C30-8999-92F81FD0307C}</a:tableStyleId>
              </a:tblPr>
              <a:tblGrid>
                <a:gridCol w="2411958"/>
              </a:tblGrid>
              <a:tr h="357427">
                <a:tc>
                  <a:txBody>
                    <a:bodyPr/>
                    <a:lstStyle/>
                    <a:p>
                      <a:pPr>
                        <a:spcAft>
                          <a:spcPts val="0"/>
                        </a:spcAft>
                      </a:pPr>
                      <a:endParaRPr lang="en-GB" sz="1000"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399918">
                <a:tc>
                  <a:txBody>
                    <a:bodyPr/>
                    <a:lstStyle/>
                    <a:p>
                      <a:pPr marL="177800" indent="-177800" algn="l">
                        <a:spcAft>
                          <a:spcPts val="0"/>
                        </a:spcAft>
                        <a:buFontTx/>
                        <a:buBlip>
                          <a:blip r:embed="rId3"/>
                        </a:buBlip>
                      </a:pPr>
                      <a:endParaRPr lang="en-GB" sz="1200" dirty="0" smtClean="0">
                        <a:effectLst/>
                        <a:latin typeface="Calibri" pitchFamily="34" charset="0"/>
                        <a:ea typeface="Times New Roman"/>
                        <a:cs typeface="Calibri" pitchFamily="34" charset="0"/>
                      </a:endParaRP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chemeClr val="tx1"/>
                          </a:solidFill>
                          <a:effectLst/>
                          <a:latin typeface="Calibri" pitchFamily="34" charset="0"/>
                          <a:ea typeface="Times New Roman"/>
                          <a:cs typeface="Calibri" pitchFamily="34" charset="0"/>
                        </a:rPr>
                        <a:t>Basic Criteria</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chemeClr val="tx1"/>
                          </a:solidFill>
                          <a:effectLst/>
                          <a:latin typeface="Calibri" pitchFamily="34" charset="0"/>
                          <a:ea typeface="Times New Roman"/>
                          <a:cs typeface="Calibri" pitchFamily="34" charset="0"/>
                        </a:rPr>
                        <a:t>Some Suitable</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chemeClr val="tx1"/>
                          </a:solidFill>
                          <a:effectLst/>
                          <a:latin typeface="Calibri" pitchFamily="34" charset="0"/>
                          <a:ea typeface="Times New Roman"/>
                          <a:cs typeface="Calibri" pitchFamily="34" charset="0"/>
                        </a:rPr>
                        <a:t>Limited Understanding</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Sound Criteria (M/D)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Most Suitable (M/D)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Clear Understanding (M/D)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Comprehensive Criteria (D)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All Suitable (D)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Thorough Understanding (D)</a:t>
                      </a:r>
                    </a:p>
                    <a:p>
                      <a:pPr marL="0" indent="0" algn="l">
                        <a:spcAft>
                          <a:spcPts val="600"/>
                        </a:spcAft>
                        <a:buFontTx/>
                        <a:buNone/>
                      </a:pPr>
                      <a:endParaRPr lang="en-GB" sz="1400" baseline="0" dirty="0" smtClean="0">
                        <a:solidFill>
                          <a:srgbClr val="FF0000"/>
                        </a:solidFill>
                        <a:effectLst/>
                        <a:latin typeface="Calibri" pitchFamily="34" charset="0"/>
                        <a:ea typeface="Times New Roman"/>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2076520"/>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LO1:</a:t>
            </a:r>
            <a:r>
              <a:rPr lang="en-US" sz="1600" dirty="0">
                <a:latin typeface="Calibri" pitchFamily="34" charset="0"/>
                <a:ea typeface="Calibri" pitchFamily="34" charset="0"/>
                <a:cs typeface="Calibri" pitchFamily="34" charset="0"/>
              </a:rPr>
              <a:t> </a:t>
            </a:r>
            <a:r>
              <a:rPr lang="en-GB" sz="1600" dirty="0">
                <a:latin typeface="Calibri" pitchFamily="34" charset="0"/>
              </a:rPr>
              <a:t>Be able to design interactive products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a:latin typeface="Calibri" pitchFamily="34" charset="0"/>
                <a:cs typeface="Calibri" pitchFamily="34" charset="0"/>
              </a:rPr>
              <a:t>You need to complete the following tasks in order to effectively create the multimedia product for ‘Out and Up’.</a:t>
            </a:r>
          </a:p>
        </p:txBody>
      </p:sp>
      <p:graphicFrame>
        <p:nvGraphicFramePr>
          <p:cNvPr id="50" name="Table 49"/>
          <p:cNvGraphicFramePr>
            <a:graphicFrameLocks noGrp="1"/>
          </p:cNvGraphicFramePr>
          <p:nvPr>
            <p:extLst>
              <p:ext uri="{D42A27DB-BD31-4B8C-83A1-F6EECF244321}">
                <p14:modId xmlns:p14="http://schemas.microsoft.com/office/powerpoint/2010/main" val="3757836958"/>
              </p:ext>
            </p:extLst>
          </p:nvPr>
        </p:nvGraphicFramePr>
        <p:xfrm>
          <a:off x="395536" y="2000732"/>
          <a:ext cx="5904656" cy="3002280"/>
        </p:xfrm>
        <a:graphic>
          <a:graphicData uri="http://schemas.openxmlformats.org/drawingml/2006/table">
            <a:tbl>
              <a:tblPr firstRow="1" bandRow="1">
                <a:tableStyleId>{2D5ABB26-0587-4C30-8999-92F81FD0307C}</a:tableStyleId>
              </a:tblPr>
              <a:tblGrid>
                <a:gridCol w="281174"/>
                <a:gridCol w="5623482"/>
              </a:tblGrid>
              <a:tr h="43204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Task 1 (P, M, D)</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000" kern="1200" dirty="0" smtClean="0">
                        <a:solidFill>
                          <a:schemeClr val="tx1"/>
                        </a:solidFill>
                        <a:latin typeface="Calibri"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kern="1200" dirty="0" smtClean="0">
                          <a:solidFill>
                            <a:schemeClr val="tx1"/>
                          </a:solidFill>
                          <a:latin typeface="Calibri" pitchFamily="34" charset="0"/>
                          <a:ea typeface="+mn-ea"/>
                          <a:cs typeface="+mn-cs"/>
                        </a:rPr>
                        <a:t>Produce a design specification for your interactive multimedia product.</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noFill/>
                  </a:tcPr>
                </a:tc>
                <a:tc hMerge="1">
                  <a:txBody>
                    <a:bodyPr/>
                    <a:lstStyle/>
                    <a:p>
                      <a:endParaRPr lang="en-GB" dirty="0"/>
                    </a:p>
                  </a:txBody>
                  <a:tcPr/>
                </a:tc>
              </a:tr>
              <a:tr h="297110">
                <a:tc>
                  <a:txBody>
                    <a:bodyPr/>
                    <a:lstStyle/>
                    <a:p>
                      <a:pPr marL="0" indent="0" algn="ctr" rtl="0" eaLnBrk="1" latinLnBrk="0" hangingPunct="1"/>
                      <a:r>
                        <a:rPr kumimoji="0" lang="en-GB" sz="1100" b="0" kern="1200" dirty="0" smtClean="0">
                          <a:solidFill>
                            <a:schemeClr val="bg1"/>
                          </a:solidFill>
                          <a:latin typeface="Calibri" pitchFamily="34" charset="0"/>
                          <a:ea typeface="+mn-ea"/>
                          <a:cs typeface="+mn-cs"/>
                        </a:rPr>
                        <a:t>1</a:t>
                      </a:r>
                    </a:p>
                  </a:txBody>
                  <a:tcPr anchor="ctr">
                    <a:solidFill>
                      <a:schemeClr val="accent2"/>
                    </a:solidFill>
                  </a:tcPr>
                </a:tc>
                <a:tc rowSpan="2">
                  <a:txBody>
                    <a:bodyPr/>
                    <a:lstStyle/>
                    <a:p>
                      <a:r>
                        <a:rPr lang="en-GB" sz="1400" kern="1200" dirty="0" smtClean="0">
                          <a:solidFill>
                            <a:schemeClr val="tx1"/>
                          </a:solidFill>
                          <a:latin typeface="Calibri" pitchFamily="34" charset="0"/>
                          <a:ea typeface="+mn-ea"/>
                          <a:cs typeface="+mn-cs"/>
                        </a:rPr>
                        <a:t>Printout a list of </a:t>
                      </a:r>
                      <a:r>
                        <a:rPr lang="en-GB" sz="1400" b="1" kern="1200" dirty="0" smtClean="0">
                          <a:solidFill>
                            <a:schemeClr val="tx1"/>
                          </a:solidFill>
                          <a:latin typeface="Calibri" pitchFamily="34" charset="0"/>
                          <a:ea typeface="+mn-ea"/>
                          <a:cs typeface="+mn-cs"/>
                        </a:rPr>
                        <a:t>success</a:t>
                      </a:r>
                      <a:r>
                        <a:rPr lang="en-GB" sz="1400" kern="1200" baseline="0" dirty="0" smtClean="0">
                          <a:solidFill>
                            <a:schemeClr val="tx1"/>
                          </a:solidFill>
                          <a:latin typeface="Calibri" pitchFamily="34" charset="0"/>
                          <a:ea typeface="+mn-ea"/>
                          <a:cs typeface="+mn-cs"/>
                        </a:rPr>
                        <a:t> </a:t>
                      </a:r>
                      <a:r>
                        <a:rPr lang="en-GB" sz="1400" b="1" kern="1200" baseline="0" dirty="0" smtClean="0">
                          <a:solidFill>
                            <a:schemeClr val="tx1"/>
                          </a:solidFill>
                          <a:latin typeface="Calibri" pitchFamily="34" charset="0"/>
                          <a:ea typeface="+mn-ea"/>
                          <a:cs typeface="+mn-cs"/>
                        </a:rPr>
                        <a:t>criteria</a:t>
                      </a:r>
                      <a:r>
                        <a:rPr lang="en-GB" sz="1400" kern="1200" baseline="0" dirty="0" smtClean="0">
                          <a:solidFill>
                            <a:schemeClr val="tx1"/>
                          </a:solidFill>
                          <a:latin typeface="Calibri" pitchFamily="34" charset="0"/>
                          <a:ea typeface="+mn-ea"/>
                          <a:cs typeface="+mn-cs"/>
                        </a:rPr>
                        <a:t> to be used to decide whether or not the completed product meets the needs of the client.</a:t>
                      </a:r>
                    </a:p>
                    <a:p>
                      <a:endParaRPr lang="en-GB" sz="1400" kern="1200" baseline="0" dirty="0" smtClean="0">
                        <a:solidFill>
                          <a:schemeClr val="tx1"/>
                        </a:solidFill>
                        <a:latin typeface="Calibri" pitchFamily="34" charset="0"/>
                        <a:ea typeface="+mn-ea"/>
                        <a:cs typeface="+mn-cs"/>
                      </a:endParaRPr>
                    </a:p>
                    <a:p>
                      <a:pPr>
                        <a:spcAft>
                          <a:spcPts val="600"/>
                        </a:spcAft>
                      </a:pPr>
                      <a:r>
                        <a:rPr lang="en-GB" sz="1400" kern="1200" baseline="0" dirty="0" smtClean="0">
                          <a:solidFill>
                            <a:schemeClr val="tx1"/>
                          </a:solidFill>
                          <a:latin typeface="Calibri" pitchFamily="34" charset="0"/>
                          <a:ea typeface="+mn-ea"/>
                          <a:cs typeface="+mn-cs"/>
                        </a:rPr>
                        <a:t>For example:</a:t>
                      </a:r>
                    </a:p>
                    <a:p>
                      <a:pPr marL="285750" indent="-285750">
                        <a:spcAft>
                          <a:spcPts val="300"/>
                        </a:spcAft>
                        <a:buFont typeface="Arial" pitchFamily="34" charset="0"/>
                        <a:buChar char="•"/>
                      </a:pPr>
                      <a:r>
                        <a:rPr lang="en-GB" sz="1400" kern="1200" baseline="0" dirty="0" smtClean="0">
                          <a:solidFill>
                            <a:schemeClr val="tx1"/>
                          </a:solidFill>
                          <a:latin typeface="Calibri" pitchFamily="34" charset="0"/>
                          <a:ea typeface="+mn-ea"/>
                          <a:cs typeface="+mn-cs"/>
                        </a:rPr>
                        <a:t>Meeting the client brief</a:t>
                      </a:r>
                    </a:p>
                    <a:p>
                      <a:pPr marL="285750" indent="-285750">
                        <a:spcAft>
                          <a:spcPts val="300"/>
                        </a:spcAft>
                        <a:buFont typeface="Arial" pitchFamily="34" charset="0"/>
                        <a:buChar char="•"/>
                      </a:pPr>
                      <a:r>
                        <a:rPr lang="en-GB" sz="1400" kern="1200" baseline="0" dirty="0" smtClean="0">
                          <a:solidFill>
                            <a:schemeClr val="tx1"/>
                          </a:solidFill>
                          <a:latin typeface="Calibri" pitchFamily="34" charset="0"/>
                          <a:ea typeface="+mn-ea"/>
                          <a:cs typeface="+mn-cs"/>
                        </a:rPr>
                        <a:t>Component quality</a:t>
                      </a:r>
                    </a:p>
                    <a:p>
                      <a:pPr marL="285750" indent="-285750">
                        <a:spcAft>
                          <a:spcPts val="300"/>
                        </a:spcAft>
                        <a:buFont typeface="Arial" pitchFamily="34" charset="0"/>
                        <a:buChar char="•"/>
                      </a:pPr>
                      <a:r>
                        <a:rPr lang="en-GB" sz="1400" kern="1200" baseline="0" dirty="0" smtClean="0">
                          <a:solidFill>
                            <a:schemeClr val="tx1"/>
                          </a:solidFill>
                          <a:latin typeface="Calibri" pitchFamily="34" charset="0"/>
                          <a:ea typeface="+mn-ea"/>
                          <a:cs typeface="+mn-cs"/>
                        </a:rPr>
                        <a:t>Composition</a:t>
                      </a:r>
                    </a:p>
                    <a:p>
                      <a:pPr marL="285750" indent="-285750">
                        <a:spcAft>
                          <a:spcPts val="300"/>
                        </a:spcAft>
                        <a:buFont typeface="Arial" pitchFamily="34" charset="0"/>
                        <a:buChar char="•"/>
                      </a:pPr>
                      <a:r>
                        <a:rPr lang="en-GB" sz="1400" kern="1200" baseline="0" dirty="0" smtClean="0">
                          <a:solidFill>
                            <a:schemeClr val="tx1"/>
                          </a:solidFill>
                          <a:latin typeface="Calibri" pitchFamily="34" charset="0"/>
                          <a:ea typeface="+mn-ea"/>
                          <a:cs typeface="+mn-cs"/>
                        </a:rPr>
                        <a:t>The extent to which the product is interactive, etc.</a:t>
                      </a:r>
                    </a:p>
                    <a:p>
                      <a:endParaRPr kumimoji="0" lang="en-GB" sz="10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baseline="0" dirty="0" smtClean="0">
                        <a:latin typeface="Calibri" pitchFamily="34" charset="0"/>
                        <a:cs typeface="Calibri" pitchFamily="34" charset="0"/>
                      </a:endParaRPr>
                    </a:p>
                  </a:txBody>
                  <a:tcPr/>
                </a:tc>
              </a:tr>
            </a:tbl>
          </a:graphicData>
        </a:graphic>
      </p:graphicFrame>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3836540"/>
            <a:ext cx="139732" cy="13973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860" y="4088189"/>
            <a:ext cx="139732" cy="13973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4340596"/>
            <a:ext cx="139732" cy="139732"/>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4597287"/>
            <a:ext cx="139732" cy="139732"/>
          </a:xfrm>
          <a:prstGeom prst="rect">
            <a:avLst/>
          </a:prstGeom>
        </p:spPr>
      </p:pic>
    </p:spTree>
    <p:extLst>
      <p:ext uri="{BB962C8B-B14F-4D97-AF65-F5344CB8AC3E}">
        <p14:creationId xmlns:p14="http://schemas.microsoft.com/office/powerpoint/2010/main" val="1751889657"/>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Learning Outcome 1 – Task 2</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94633789"/>
              </p:ext>
            </p:extLst>
          </p:nvPr>
        </p:nvGraphicFramePr>
        <p:xfrm>
          <a:off x="6408514" y="2060848"/>
          <a:ext cx="2411958" cy="4441747"/>
        </p:xfrm>
        <a:graphic>
          <a:graphicData uri="http://schemas.openxmlformats.org/drawingml/2006/table">
            <a:tbl>
              <a:tblPr firstRow="1" firstCol="1" lastRow="1" lastCol="1" bandRow="1" bandCol="1">
                <a:tableStyleId>{2D5ABB26-0587-4C30-8999-92F81FD0307C}</a:tableStyleId>
              </a:tblPr>
              <a:tblGrid>
                <a:gridCol w="2411958"/>
              </a:tblGrid>
              <a:tr h="357427">
                <a:tc>
                  <a:txBody>
                    <a:bodyPr/>
                    <a:lstStyle/>
                    <a:p>
                      <a:pPr>
                        <a:spcAft>
                          <a:spcPts val="0"/>
                        </a:spcAft>
                      </a:pPr>
                      <a:endParaRPr lang="en-GB" sz="1000"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399918">
                <a:tc>
                  <a:txBody>
                    <a:bodyPr/>
                    <a:lstStyle/>
                    <a:p>
                      <a:pPr marL="177800" indent="-177800" algn="l">
                        <a:spcAft>
                          <a:spcPts val="0"/>
                        </a:spcAft>
                        <a:buFontTx/>
                        <a:buBlip>
                          <a:blip r:embed="rId3"/>
                        </a:buBlip>
                      </a:pPr>
                      <a:endParaRPr lang="en-GB" sz="1200" dirty="0" smtClean="0">
                        <a:effectLst/>
                        <a:latin typeface="Calibri" pitchFamily="34" charset="0"/>
                        <a:ea typeface="Times New Roman"/>
                        <a:cs typeface="Calibri" pitchFamily="34" charset="0"/>
                      </a:endParaRP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chemeClr val="tx1"/>
                          </a:solidFill>
                          <a:effectLst/>
                          <a:latin typeface="Calibri" pitchFamily="34" charset="0"/>
                          <a:ea typeface="Times New Roman"/>
                          <a:cs typeface="Calibri" pitchFamily="34" charset="0"/>
                        </a:rPr>
                        <a:t>Software Choices:</a:t>
                      </a:r>
                    </a:p>
                    <a:p>
                      <a:pPr marL="355600" marR="0" indent="-177800" algn="l" defTabSz="914400" rtl="0" eaLnBrk="1" fontAlgn="auto" latinLnBrk="0" hangingPunct="1">
                        <a:lnSpc>
                          <a:spcPct val="100000"/>
                        </a:lnSpc>
                        <a:spcBef>
                          <a:spcPts val="0"/>
                        </a:spcBef>
                        <a:spcAft>
                          <a:spcPts val="600"/>
                        </a:spcAft>
                        <a:buClrTx/>
                        <a:buSzTx/>
                        <a:buFontTx/>
                        <a:buChar char="-"/>
                        <a:tabLst/>
                        <a:defRPr/>
                      </a:pPr>
                      <a:r>
                        <a:rPr lang="en-GB" sz="1400" baseline="0" dirty="0" smtClean="0">
                          <a:solidFill>
                            <a:schemeClr val="tx1"/>
                          </a:solidFill>
                          <a:effectLst/>
                          <a:latin typeface="Calibri" pitchFamily="34" charset="0"/>
                          <a:ea typeface="Times New Roman"/>
                          <a:cs typeface="Calibri" pitchFamily="34" charset="0"/>
                        </a:rPr>
                        <a:t>Mediator</a:t>
                      </a:r>
                    </a:p>
                    <a:p>
                      <a:pPr marL="355600" marR="0" indent="-177800" algn="l" defTabSz="914400" rtl="0" eaLnBrk="1" fontAlgn="auto" latinLnBrk="0" hangingPunct="1">
                        <a:lnSpc>
                          <a:spcPct val="100000"/>
                        </a:lnSpc>
                        <a:spcBef>
                          <a:spcPts val="0"/>
                        </a:spcBef>
                        <a:spcAft>
                          <a:spcPts val="600"/>
                        </a:spcAft>
                        <a:buClrTx/>
                        <a:buSzTx/>
                        <a:buFontTx/>
                        <a:buChar char="-"/>
                        <a:tabLst/>
                        <a:defRPr/>
                      </a:pPr>
                      <a:r>
                        <a:rPr lang="en-GB" sz="1400" baseline="0" dirty="0" smtClean="0">
                          <a:solidFill>
                            <a:schemeClr val="tx1"/>
                          </a:solidFill>
                          <a:effectLst/>
                          <a:latin typeface="Calibri" pitchFamily="34" charset="0"/>
                          <a:ea typeface="Times New Roman"/>
                          <a:cs typeface="Calibri" pitchFamily="34" charset="0"/>
                        </a:rPr>
                        <a:t>PowerPoint</a:t>
                      </a:r>
                    </a:p>
                    <a:p>
                      <a:pPr marL="355600" marR="0" indent="-177800" algn="l" defTabSz="914400" rtl="0" eaLnBrk="1" fontAlgn="auto" latinLnBrk="0" hangingPunct="1">
                        <a:lnSpc>
                          <a:spcPct val="100000"/>
                        </a:lnSpc>
                        <a:spcBef>
                          <a:spcPts val="0"/>
                        </a:spcBef>
                        <a:spcAft>
                          <a:spcPts val="600"/>
                        </a:spcAft>
                        <a:buClrTx/>
                        <a:buSzTx/>
                        <a:buFontTx/>
                        <a:buChar char="-"/>
                        <a:tabLst/>
                        <a:defRPr/>
                      </a:pPr>
                      <a:r>
                        <a:rPr lang="en-GB" sz="1400" baseline="0" dirty="0" smtClean="0">
                          <a:solidFill>
                            <a:schemeClr val="tx1"/>
                          </a:solidFill>
                          <a:effectLst/>
                          <a:latin typeface="Calibri" pitchFamily="34" charset="0"/>
                          <a:ea typeface="Times New Roman"/>
                          <a:cs typeface="Calibri" pitchFamily="34" charset="0"/>
                        </a:rPr>
                        <a:t>Fireworks or Photoshop for Graphic Editing</a:t>
                      </a:r>
                    </a:p>
                    <a:p>
                      <a:pPr marL="355600" marR="0" indent="-177800" algn="l" defTabSz="914400" rtl="0" eaLnBrk="1" fontAlgn="auto" latinLnBrk="0" hangingPunct="1">
                        <a:lnSpc>
                          <a:spcPct val="100000"/>
                        </a:lnSpc>
                        <a:spcBef>
                          <a:spcPts val="0"/>
                        </a:spcBef>
                        <a:spcAft>
                          <a:spcPts val="600"/>
                        </a:spcAft>
                        <a:buClrTx/>
                        <a:buSzTx/>
                        <a:buFontTx/>
                        <a:buChar char="-"/>
                        <a:tabLst/>
                        <a:defRPr/>
                      </a:pPr>
                      <a:r>
                        <a:rPr lang="en-GB" sz="1400" baseline="0" dirty="0" smtClean="0">
                          <a:solidFill>
                            <a:schemeClr val="tx1"/>
                          </a:solidFill>
                          <a:effectLst/>
                          <a:latin typeface="Calibri" pitchFamily="34" charset="0"/>
                          <a:ea typeface="Times New Roman"/>
                          <a:cs typeface="Calibri" pitchFamily="34" charset="0"/>
                        </a:rPr>
                        <a:t>Dreamweaver</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chemeClr val="tx1"/>
                          </a:solidFill>
                          <a:effectLst/>
                          <a:latin typeface="Calibri" pitchFamily="34" charset="0"/>
                          <a:ea typeface="Times New Roman"/>
                          <a:cs typeface="Calibri" pitchFamily="34" charset="0"/>
                        </a:rPr>
                        <a:t>Design Choices:</a:t>
                      </a:r>
                    </a:p>
                    <a:p>
                      <a:pPr marL="355600" marR="0" indent="-177800" algn="l" defTabSz="914400" rtl="0" eaLnBrk="1" fontAlgn="auto" latinLnBrk="0" hangingPunct="1">
                        <a:lnSpc>
                          <a:spcPct val="100000"/>
                        </a:lnSpc>
                        <a:spcBef>
                          <a:spcPts val="0"/>
                        </a:spcBef>
                        <a:spcAft>
                          <a:spcPts val="600"/>
                        </a:spcAft>
                        <a:buClrTx/>
                        <a:buSzTx/>
                        <a:buFontTx/>
                        <a:buChar char="-"/>
                        <a:tabLst/>
                        <a:defRPr/>
                      </a:pPr>
                      <a:r>
                        <a:rPr lang="en-GB" sz="1400" baseline="0" dirty="0" smtClean="0">
                          <a:solidFill>
                            <a:schemeClr val="tx1"/>
                          </a:solidFill>
                          <a:effectLst/>
                          <a:latin typeface="Calibri" pitchFamily="34" charset="0"/>
                          <a:ea typeface="Times New Roman"/>
                          <a:cs typeface="Calibri" pitchFamily="34" charset="0"/>
                        </a:rPr>
                        <a:t>Site Plan, House-Style</a:t>
                      </a:r>
                    </a:p>
                    <a:p>
                      <a:pPr marL="355600" marR="0" indent="-177800" algn="l" defTabSz="914400" rtl="0" eaLnBrk="1" fontAlgn="auto" latinLnBrk="0" hangingPunct="1">
                        <a:lnSpc>
                          <a:spcPct val="100000"/>
                        </a:lnSpc>
                        <a:spcBef>
                          <a:spcPts val="0"/>
                        </a:spcBef>
                        <a:spcAft>
                          <a:spcPts val="600"/>
                        </a:spcAft>
                        <a:buClrTx/>
                        <a:buSzTx/>
                        <a:buFontTx/>
                        <a:buChar char="-"/>
                        <a:tabLst/>
                        <a:defRPr/>
                      </a:pPr>
                      <a:r>
                        <a:rPr lang="en-GB" sz="1400" baseline="0" dirty="0" smtClean="0">
                          <a:solidFill>
                            <a:schemeClr val="tx1"/>
                          </a:solidFill>
                          <a:effectLst/>
                          <a:latin typeface="Calibri" pitchFamily="34" charset="0"/>
                          <a:ea typeface="Times New Roman"/>
                          <a:cs typeface="Calibri" pitchFamily="34" charset="0"/>
                        </a:rPr>
                        <a:t>Page Plan Designs</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chemeClr val="tx1"/>
                          </a:solidFill>
                          <a:effectLst/>
                          <a:latin typeface="Calibri" pitchFamily="34" charset="0"/>
                          <a:ea typeface="Times New Roman"/>
                          <a:cs typeface="Calibri" pitchFamily="34" charset="0"/>
                        </a:rPr>
                        <a:t>Basic and Limited Reasons</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Appropriate Choices (M/D)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Sound Justification (M/D)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Thorough Justification (D)</a:t>
                      </a:r>
                    </a:p>
                    <a:p>
                      <a:pPr marL="0" indent="0" algn="l">
                        <a:spcAft>
                          <a:spcPts val="600"/>
                        </a:spcAft>
                        <a:buFontTx/>
                        <a:buNone/>
                      </a:pPr>
                      <a:endParaRPr lang="en-GB" sz="1400" baseline="0" dirty="0" smtClean="0">
                        <a:solidFill>
                          <a:srgbClr val="FF0000"/>
                        </a:solidFill>
                        <a:effectLst/>
                        <a:latin typeface="Calibri" pitchFamily="34" charset="0"/>
                        <a:ea typeface="Times New Roman"/>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2076520"/>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LO1:</a:t>
            </a:r>
            <a:r>
              <a:rPr lang="en-US" sz="1600" dirty="0">
                <a:latin typeface="Calibri" pitchFamily="34" charset="0"/>
                <a:ea typeface="Calibri" pitchFamily="34" charset="0"/>
                <a:cs typeface="Calibri" pitchFamily="34" charset="0"/>
              </a:rPr>
              <a:t> </a:t>
            </a:r>
            <a:r>
              <a:rPr lang="en-GB" sz="1600" dirty="0">
                <a:latin typeface="Calibri" pitchFamily="34" charset="0"/>
              </a:rPr>
              <a:t>Be able to design interactive products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a:latin typeface="Calibri" pitchFamily="34" charset="0"/>
                <a:cs typeface="Calibri" pitchFamily="34" charset="0"/>
              </a:rPr>
              <a:t>You need to complete the following tasks in order to effectively create the multimedia product for ‘Out and Up’.</a:t>
            </a:r>
          </a:p>
        </p:txBody>
      </p:sp>
      <p:graphicFrame>
        <p:nvGraphicFramePr>
          <p:cNvPr id="50" name="Table 49"/>
          <p:cNvGraphicFramePr>
            <a:graphicFrameLocks noGrp="1"/>
          </p:cNvGraphicFramePr>
          <p:nvPr>
            <p:extLst>
              <p:ext uri="{D42A27DB-BD31-4B8C-83A1-F6EECF244321}">
                <p14:modId xmlns:p14="http://schemas.microsoft.com/office/powerpoint/2010/main" val="3082045716"/>
              </p:ext>
            </p:extLst>
          </p:nvPr>
        </p:nvGraphicFramePr>
        <p:xfrm>
          <a:off x="395536" y="2000732"/>
          <a:ext cx="5904656" cy="4282440"/>
        </p:xfrm>
        <a:graphic>
          <a:graphicData uri="http://schemas.openxmlformats.org/drawingml/2006/table">
            <a:tbl>
              <a:tblPr firstRow="1" bandRow="1">
                <a:tableStyleId>{2D5ABB26-0587-4C30-8999-92F81FD0307C}</a:tableStyleId>
              </a:tblPr>
              <a:tblGrid>
                <a:gridCol w="281174"/>
                <a:gridCol w="5623482"/>
              </a:tblGrid>
              <a:tr h="43204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Task 2 (P, M, D)</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000" kern="1200" dirty="0" smtClean="0">
                        <a:solidFill>
                          <a:schemeClr val="tx1"/>
                        </a:solidFill>
                        <a:latin typeface="Calibri"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kern="1200" dirty="0" smtClean="0">
                          <a:solidFill>
                            <a:schemeClr val="tx1"/>
                          </a:solidFill>
                          <a:latin typeface="Calibri" pitchFamily="34" charset="0"/>
                          <a:ea typeface="+mn-ea"/>
                          <a:cs typeface="+mn-cs"/>
                        </a:rPr>
                        <a:t>Produce a design specification for your interactive multimedia product.</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noFill/>
                  </a:tcPr>
                </a:tc>
                <a:tc hMerge="1">
                  <a:txBody>
                    <a:bodyPr/>
                    <a:lstStyle/>
                    <a:p>
                      <a:endParaRPr lang="en-GB" dirty="0"/>
                    </a:p>
                  </a:txBody>
                  <a:tcPr/>
                </a:tc>
              </a:tr>
              <a:tr h="297110">
                <a:tc>
                  <a:txBody>
                    <a:bodyPr/>
                    <a:lstStyle/>
                    <a:p>
                      <a:pPr marL="0" indent="0" algn="ctr" rtl="0" eaLnBrk="1" latinLnBrk="0" hangingPunct="1"/>
                      <a:r>
                        <a:rPr kumimoji="0" lang="en-GB" sz="1100" b="0" kern="1200" dirty="0" smtClean="0">
                          <a:solidFill>
                            <a:schemeClr val="bg1"/>
                          </a:solidFill>
                          <a:latin typeface="Calibri" pitchFamily="34" charset="0"/>
                          <a:ea typeface="+mn-ea"/>
                          <a:cs typeface="+mn-cs"/>
                        </a:rPr>
                        <a:t>1</a:t>
                      </a:r>
                    </a:p>
                  </a:txBody>
                  <a:tcPr anchor="ctr">
                    <a:solidFill>
                      <a:schemeClr val="accent2"/>
                    </a:solidFill>
                  </a:tcPr>
                </a:tc>
                <a:tc rowSpan="2">
                  <a:txBody>
                    <a:bodyPr/>
                    <a:lstStyle/>
                    <a:p>
                      <a:r>
                        <a:rPr lang="en-GB" sz="1400" kern="1200" dirty="0" smtClean="0">
                          <a:solidFill>
                            <a:schemeClr val="tx1"/>
                          </a:solidFill>
                          <a:latin typeface="Calibri" pitchFamily="34" charset="0"/>
                          <a:ea typeface="+mn-ea"/>
                          <a:cs typeface="+mn-cs"/>
                        </a:rPr>
                        <a:t>Printout a document</a:t>
                      </a:r>
                      <a:r>
                        <a:rPr lang="en-GB" sz="1400" kern="1200" baseline="0" dirty="0" smtClean="0">
                          <a:solidFill>
                            <a:schemeClr val="tx1"/>
                          </a:solidFill>
                          <a:latin typeface="Calibri" pitchFamily="34" charset="0"/>
                          <a:ea typeface="+mn-ea"/>
                          <a:cs typeface="+mn-cs"/>
                        </a:rPr>
                        <a:t> </a:t>
                      </a:r>
                      <a:r>
                        <a:rPr lang="en-GB" sz="1400" b="0" kern="1200" baseline="0" dirty="0" smtClean="0">
                          <a:solidFill>
                            <a:schemeClr val="tx1"/>
                          </a:solidFill>
                          <a:latin typeface="Calibri" pitchFamily="34" charset="0"/>
                          <a:ea typeface="+mn-ea"/>
                          <a:cs typeface="+mn-cs"/>
                        </a:rPr>
                        <a:t>justifying</a:t>
                      </a:r>
                      <a:r>
                        <a:rPr lang="en-GB" sz="1400" kern="1200" baseline="0" dirty="0" smtClean="0">
                          <a:solidFill>
                            <a:schemeClr val="tx1"/>
                          </a:solidFill>
                          <a:latin typeface="Calibri" pitchFamily="34" charset="0"/>
                          <a:ea typeface="+mn-ea"/>
                          <a:cs typeface="+mn-cs"/>
                        </a:rPr>
                        <a:t> </a:t>
                      </a:r>
                      <a:r>
                        <a:rPr lang="en-GB" sz="1400" b="0" kern="1200" baseline="0" dirty="0" smtClean="0">
                          <a:solidFill>
                            <a:schemeClr val="tx1"/>
                          </a:solidFill>
                          <a:latin typeface="Calibri" pitchFamily="34" charset="0"/>
                          <a:ea typeface="+mn-ea"/>
                          <a:cs typeface="+mn-cs"/>
                        </a:rPr>
                        <a:t>the</a:t>
                      </a:r>
                      <a:r>
                        <a:rPr lang="en-GB" sz="1400" kern="1200" baseline="0" dirty="0" smtClean="0">
                          <a:solidFill>
                            <a:schemeClr val="tx1"/>
                          </a:solidFill>
                          <a:latin typeface="Calibri" pitchFamily="34" charset="0"/>
                          <a:ea typeface="+mn-ea"/>
                          <a:cs typeface="+mn-cs"/>
                        </a:rPr>
                        <a:t> </a:t>
                      </a:r>
                      <a:r>
                        <a:rPr lang="en-GB" sz="1400" b="1" kern="1200" baseline="0" dirty="0" smtClean="0">
                          <a:solidFill>
                            <a:schemeClr val="tx1"/>
                          </a:solidFill>
                          <a:latin typeface="Calibri" pitchFamily="34" charset="0"/>
                          <a:ea typeface="+mn-ea"/>
                          <a:cs typeface="+mn-cs"/>
                        </a:rPr>
                        <a:t>software needed to create the product </a:t>
                      </a:r>
                      <a:r>
                        <a:rPr lang="en-GB" sz="1400" kern="1200" baseline="0" dirty="0" smtClean="0">
                          <a:solidFill>
                            <a:schemeClr val="tx1"/>
                          </a:solidFill>
                          <a:latin typeface="Calibri" pitchFamily="34" charset="0"/>
                          <a:ea typeface="+mn-ea"/>
                          <a:cs typeface="+mn-cs"/>
                        </a:rPr>
                        <a:t>and the </a:t>
                      </a:r>
                      <a:r>
                        <a:rPr lang="en-GB" sz="1400" b="1" kern="1200" baseline="0" dirty="0" smtClean="0">
                          <a:solidFill>
                            <a:schemeClr val="tx1"/>
                          </a:solidFill>
                          <a:latin typeface="Calibri" pitchFamily="34" charset="0"/>
                          <a:ea typeface="+mn-ea"/>
                          <a:cs typeface="+mn-cs"/>
                        </a:rPr>
                        <a:t>design</a:t>
                      </a:r>
                      <a:r>
                        <a:rPr lang="en-GB" sz="1400" kern="1200" baseline="0" dirty="0" smtClean="0">
                          <a:solidFill>
                            <a:schemeClr val="tx1"/>
                          </a:solidFill>
                          <a:latin typeface="Calibri" pitchFamily="34" charset="0"/>
                          <a:ea typeface="+mn-ea"/>
                          <a:cs typeface="+mn-cs"/>
                        </a:rPr>
                        <a:t> </a:t>
                      </a:r>
                      <a:r>
                        <a:rPr lang="en-GB" sz="1400" b="1" kern="1200" baseline="0" dirty="0" smtClean="0">
                          <a:solidFill>
                            <a:schemeClr val="tx1"/>
                          </a:solidFill>
                          <a:latin typeface="Calibri" pitchFamily="34" charset="0"/>
                          <a:ea typeface="+mn-ea"/>
                          <a:cs typeface="+mn-cs"/>
                        </a:rPr>
                        <a:t>presentation</a:t>
                      </a:r>
                      <a:r>
                        <a:rPr lang="en-GB" sz="1400" kern="1200" baseline="0" dirty="0" smtClean="0">
                          <a:solidFill>
                            <a:schemeClr val="tx1"/>
                          </a:solidFill>
                          <a:latin typeface="Calibri" pitchFamily="34" charset="0"/>
                          <a:ea typeface="+mn-ea"/>
                          <a:cs typeface="+mn-cs"/>
                        </a:rPr>
                        <a:t> method you have decided to use for your planning. </a:t>
                      </a:r>
                    </a:p>
                    <a:p>
                      <a:endParaRPr lang="en-GB" sz="1400" kern="1200" baseline="0" dirty="0" smtClean="0">
                        <a:solidFill>
                          <a:schemeClr val="tx1"/>
                        </a:solidFill>
                        <a:latin typeface="Calibri" pitchFamily="34" charset="0"/>
                        <a:ea typeface="+mn-ea"/>
                        <a:cs typeface="+mn-cs"/>
                      </a:endParaRPr>
                    </a:p>
                    <a:p>
                      <a:pPr>
                        <a:spcAft>
                          <a:spcPts val="600"/>
                        </a:spcAft>
                      </a:pPr>
                      <a:r>
                        <a:rPr lang="en-GB" sz="1400" kern="1200" baseline="0" dirty="0" smtClean="0">
                          <a:solidFill>
                            <a:schemeClr val="tx1"/>
                          </a:solidFill>
                          <a:latin typeface="Calibri" pitchFamily="34" charset="0"/>
                          <a:ea typeface="+mn-ea"/>
                          <a:cs typeface="+mn-cs"/>
                        </a:rPr>
                        <a:t>The software should be one of the following:</a:t>
                      </a:r>
                    </a:p>
                    <a:p>
                      <a:pPr marL="285750" indent="-285750">
                        <a:spcAft>
                          <a:spcPts val="300"/>
                        </a:spcAft>
                        <a:buFont typeface="Arial" pitchFamily="34" charset="0"/>
                        <a:buChar char="•"/>
                      </a:pPr>
                      <a:r>
                        <a:rPr lang="en-GB" sz="1400" kern="1200" baseline="0" dirty="0" smtClean="0">
                          <a:solidFill>
                            <a:schemeClr val="tx1"/>
                          </a:solidFill>
                          <a:latin typeface="Calibri" pitchFamily="34" charset="0"/>
                          <a:ea typeface="+mn-ea"/>
                          <a:cs typeface="+mn-cs"/>
                        </a:rPr>
                        <a:t>a website</a:t>
                      </a:r>
                    </a:p>
                    <a:p>
                      <a:pPr marL="285750" indent="-285750">
                        <a:spcAft>
                          <a:spcPts val="300"/>
                        </a:spcAft>
                        <a:buFont typeface="Arial" pitchFamily="34" charset="0"/>
                        <a:buChar char="•"/>
                      </a:pPr>
                      <a:r>
                        <a:rPr lang="en-GB" sz="1400" kern="1200" baseline="0" dirty="0" smtClean="0">
                          <a:solidFill>
                            <a:schemeClr val="tx1"/>
                          </a:solidFill>
                          <a:latin typeface="Calibri" pitchFamily="34" charset="0"/>
                          <a:ea typeface="+mn-ea"/>
                          <a:cs typeface="+mn-cs"/>
                        </a:rPr>
                        <a:t>a tablet or mobile phone app</a:t>
                      </a:r>
                    </a:p>
                    <a:p>
                      <a:pPr marL="285750" indent="-285750">
                        <a:spcAft>
                          <a:spcPts val="300"/>
                        </a:spcAft>
                        <a:buFont typeface="Arial" pitchFamily="34" charset="0"/>
                        <a:buChar char="•"/>
                      </a:pPr>
                      <a:r>
                        <a:rPr lang="en-GB" sz="1400" kern="1200" baseline="0" dirty="0" smtClean="0">
                          <a:solidFill>
                            <a:schemeClr val="tx1"/>
                          </a:solidFill>
                          <a:latin typeface="Calibri" pitchFamily="34" charset="0"/>
                          <a:ea typeface="+mn-ea"/>
                          <a:cs typeface="+mn-cs"/>
                        </a:rPr>
                        <a:t>a game</a:t>
                      </a:r>
                    </a:p>
                    <a:p>
                      <a:pPr marL="285750" indent="-285750">
                        <a:spcAft>
                          <a:spcPts val="300"/>
                        </a:spcAft>
                        <a:buFont typeface="Arial" pitchFamily="34" charset="0"/>
                        <a:buChar char="•"/>
                      </a:pPr>
                      <a:r>
                        <a:rPr lang="en-GB" sz="1400" kern="1200" baseline="0" dirty="0" smtClean="0">
                          <a:solidFill>
                            <a:schemeClr val="tx1"/>
                          </a:solidFill>
                          <a:latin typeface="Calibri" pitchFamily="34" charset="0"/>
                          <a:ea typeface="+mn-ea"/>
                          <a:cs typeface="+mn-cs"/>
                        </a:rPr>
                        <a:t>a product created using multimedia authoring or presentation software</a:t>
                      </a:r>
                    </a:p>
                    <a:p>
                      <a:endParaRPr lang="en-GB" sz="1400" kern="1200" baseline="0" dirty="0" smtClean="0">
                        <a:solidFill>
                          <a:schemeClr val="tx1"/>
                        </a:solidFill>
                        <a:latin typeface="Calibri" pitchFamily="34" charset="0"/>
                        <a:ea typeface="+mn-ea"/>
                        <a:cs typeface="+mn-cs"/>
                      </a:endParaRPr>
                    </a:p>
                    <a:p>
                      <a:r>
                        <a:rPr lang="en-GB" sz="1400" kern="1200" baseline="0" dirty="0" smtClean="0">
                          <a:solidFill>
                            <a:schemeClr val="tx1"/>
                          </a:solidFill>
                          <a:latin typeface="Calibri" pitchFamily="34" charset="0"/>
                          <a:ea typeface="+mn-ea"/>
                          <a:cs typeface="+mn-cs"/>
                        </a:rPr>
                        <a:t>The product you create should show your creative flair and be a vibrant, energetic and stimulating product. </a:t>
                      </a:r>
                    </a:p>
                    <a:p>
                      <a:endParaRPr lang="en-GB" sz="1400" kern="1200" baseline="0" dirty="0" smtClean="0">
                        <a:solidFill>
                          <a:schemeClr val="tx1"/>
                        </a:solidFill>
                        <a:latin typeface="Calibri" pitchFamily="34" charset="0"/>
                        <a:ea typeface="+mn-ea"/>
                        <a:cs typeface="+mn-cs"/>
                      </a:endParaRPr>
                    </a:p>
                    <a:p>
                      <a:endParaRPr kumimoji="0" lang="en-GB" sz="10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baseline="0" dirty="0" smtClean="0">
                        <a:latin typeface="Calibri" pitchFamily="34" charset="0"/>
                        <a:cs typeface="Calibri" pitchFamily="34" charset="0"/>
                      </a:endParaRPr>
                    </a:p>
                  </a:txBody>
                  <a:tcPr/>
                </a:tc>
              </a:tr>
            </a:tbl>
          </a:graphicData>
        </a:graphic>
      </p:graphicFrame>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4064439"/>
            <a:ext cx="139732" cy="13973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860" y="4316088"/>
            <a:ext cx="139732" cy="13973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4568495"/>
            <a:ext cx="139732" cy="139732"/>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4825186"/>
            <a:ext cx="139732" cy="139732"/>
          </a:xfrm>
          <a:prstGeom prst="rect">
            <a:avLst/>
          </a:prstGeom>
        </p:spPr>
      </p:pic>
    </p:spTree>
    <p:extLst>
      <p:ext uri="{BB962C8B-B14F-4D97-AF65-F5344CB8AC3E}">
        <p14:creationId xmlns:p14="http://schemas.microsoft.com/office/powerpoint/2010/main" val="3785324686"/>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Learning Outcome 1 – Task </a:t>
            </a:r>
            <a:r>
              <a:rPr lang="en-GB" sz="3600" dirty="0"/>
              <a:t>3</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1663096430"/>
              </p:ext>
            </p:extLst>
          </p:nvPr>
        </p:nvGraphicFramePr>
        <p:xfrm>
          <a:off x="6408514" y="2060848"/>
          <a:ext cx="2411958" cy="2993947"/>
        </p:xfrm>
        <a:graphic>
          <a:graphicData uri="http://schemas.openxmlformats.org/drawingml/2006/table">
            <a:tbl>
              <a:tblPr firstRow="1" firstCol="1" lastRow="1" lastCol="1" bandRow="1" bandCol="1">
                <a:tableStyleId>{2D5ABB26-0587-4C30-8999-92F81FD0307C}</a:tableStyleId>
              </a:tblPr>
              <a:tblGrid>
                <a:gridCol w="2411958"/>
              </a:tblGrid>
              <a:tr h="357427">
                <a:tc>
                  <a:txBody>
                    <a:bodyPr/>
                    <a:lstStyle/>
                    <a:p>
                      <a:pPr>
                        <a:spcAft>
                          <a:spcPts val="0"/>
                        </a:spcAft>
                      </a:pPr>
                      <a:endParaRPr lang="en-GB" sz="1000"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399918">
                <a:tc>
                  <a:txBody>
                    <a:bodyPr/>
                    <a:lstStyle/>
                    <a:p>
                      <a:pPr marL="177800" indent="-177800" algn="l">
                        <a:spcAft>
                          <a:spcPts val="0"/>
                        </a:spcAft>
                        <a:buFontTx/>
                        <a:buBlip>
                          <a:blip r:embed="rId3"/>
                        </a:buBlip>
                      </a:pPr>
                      <a:endParaRPr lang="en-GB" sz="1200" dirty="0" smtClean="0">
                        <a:effectLst/>
                        <a:latin typeface="Calibri" pitchFamily="34" charset="0"/>
                        <a:ea typeface="Times New Roman"/>
                        <a:cs typeface="Calibri" pitchFamily="34" charset="0"/>
                      </a:endParaRP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chemeClr val="tx1"/>
                          </a:solidFill>
                          <a:effectLst/>
                          <a:latin typeface="Calibri" pitchFamily="34" charset="0"/>
                          <a:ea typeface="Times New Roman"/>
                          <a:cs typeface="Calibri" pitchFamily="34" charset="0"/>
                        </a:rPr>
                        <a:t>Consider Success Criteria</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chemeClr val="tx1"/>
                          </a:solidFill>
                          <a:effectLst/>
                          <a:latin typeface="Calibri" pitchFamily="34" charset="0"/>
                          <a:ea typeface="Times New Roman"/>
                          <a:cs typeface="Calibri" pitchFamily="34" charset="0"/>
                        </a:rPr>
                        <a:t>Spelling and Grammar</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Sound Planning (M/D) </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Clear Understanding (M/D)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Comprehensive Planning (D)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Clear Links to Success Criteria (D)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Thorough Understanding(D)</a:t>
                      </a:r>
                    </a:p>
                    <a:p>
                      <a:pPr marL="0" indent="0" algn="l">
                        <a:spcAft>
                          <a:spcPts val="600"/>
                        </a:spcAft>
                        <a:buFontTx/>
                        <a:buNone/>
                      </a:pPr>
                      <a:endParaRPr lang="en-GB" sz="1400" baseline="0" dirty="0" smtClean="0">
                        <a:solidFill>
                          <a:srgbClr val="FF0000"/>
                        </a:solidFill>
                        <a:effectLst/>
                        <a:latin typeface="Calibri" pitchFamily="34" charset="0"/>
                        <a:ea typeface="Times New Roman"/>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2076520"/>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LO1:</a:t>
            </a:r>
            <a:r>
              <a:rPr lang="en-US" sz="1600" dirty="0">
                <a:latin typeface="Calibri" pitchFamily="34" charset="0"/>
                <a:ea typeface="Calibri" pitchFamily="34" charset="0"/>
                <a:cs typeface="Calibri" pitchFamily="34" charset="0"/>
              </a:rPr>
              <a:t> </a:t>
            </a:r>
            <a:r>
              <a:rPr lang="en-GB" sz="1600" dirty="0">
                <a:latin typeface="Calibri" pitchFamily="34" charset="0"/>
              </a:rPr>
              <a:t>Be able to design interactive products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a:latin typeface="Calibri" pitchFamily="34" charset="0"/>
                <a:cs typeface="Calibri" pitchFamily="34" charset="0"/>
              </a:rPr>
              <a:t>You need to complete the following tasks in order to effectively create the multimedia product for ‘Out and Up’.</a:t>
            </a:r>
          </a:p>
        </p:txBody>
      </p:sp>
      <p:graphicFrame>
        <p:nvGraphicFramePr>
          <p:cNvPr id="50" name="Table 49"/>
          <p:cNvGraphicFramePr>
            <a:graphicFrameLocks noGrp="1"/>
          </p:cNvGraphicFramePr>
          <p:nvPr>
            <p:extLst>
              <p:ext uri="{D42A27DB-BD31-4B8C-83A1-F6EECF244321}">
                <p14:modId xmlns:p14="http://schemas.microsoft.com/office/powerpoint/2010/main" val="3014863090"/>
              </p:ext>
            </p:extLst>
          </p:nvPr>
        </p:nvGraphicFramePr>
        <p:xfrm>
          <a:off x="395536" y="2000732"/>
          <a:ext cx="5904656" cy="3703320"/>
        </p:xfrm>
        <a:graphic>
          <a:graphicData uri="http://schemas.openxmlformats.org/drawingml/2006/table">
            <a:tbl>
              <a:tblPr firstRow="1" bandRow="1">
                <a:tableStyleId>{2D5ABB26-0587-4C30-8999-92F81FD0307C}</a:tableStyleId>
              </a:tblPr>
              <a:tblGrid>
                <a:gridCol w="281174"/>
                <a:gridCol w="5623482"/>
              </a:tblGrid>
              <a:tr h="43204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Task 3 (P, M, D)</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000" kern="1200" dirty="0" smtClean="0">
                        <a:solidFill>
                          <a:schemeClr val="tx1"/>
                        </a:solidFill>
                        <a:latin typeface="Calibri"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kern="1200" dirty="0" smtClean="0">
                          <a:solidFill>
                            <a:schemeClr val="tx1"/>
                          </a:solidFill>
                          <a:latin typeface="Calibri" pitchFamily="34" charset="0"/>
                          <a:ea typeface="+mn-ea"/>
                          <a:cs typeface="+mn-cs"/>
                        </a:rPr>
                        <a:t>A plan for your product in a suitable format. This plan should show the interactive components that will be included within the product, as well as the </a:t>
                      </a:r>
                      <a:r>
                        <a:rPr kumimoji="0" lang="en-GB" sz="1400" u="sng" kern="1200" dirty="0" smtClean="0">
                          <a:solidFill>
                            <a:schemeClr val="tx1"/>
                          </a:solidFill>
                          <a:latin typeface="Calibri" pitchFamily="34" charset="0"/>
                          <a:ea typeface="+mn-ea"/>
                          <a:cs typeface="+mn-cs"/>
                        </a:rPr>
                        <a:t>content</a:t>
                      </a:r>
                      <a:r>
                        <a:rPr kumimoji="0" lang="en-GB" sz="1400" kern="1200" dirty="0" smtClean="0">
                          <a:solidFill>
                            <a:schemeClr val="tx1"/>
                          </a:solidFill>
                          <a:latin typeface="Calibri" pitchFamily="34" charset="0"/>
                          <a:ea typeface="+mn-ea"/>
                          <a:cs typeface="+mn-cs"/>
                        </a:rPr>
                        <a:t> and </a:t>
                      </a:r>
                      <a:r>
                        <a:rPr kumimoji="0" lang="en-GB" sz="1400" u="sng" kern="1200" dirty="0" smtClean="0">
                          <a:solidFill>
                            <a:schemeClr val="tx1"/>
                          </a:solidFill>
                          <a:latin typeface="Calibri" pitchFamily="34" charset="0"/>
                          <a:ea typeface="+mn-ea"/>
                          <a:cs typeface="+mn-cs"/>
                        </a:rPr>
                        <a:t>key events</a:t>
                      </a:r>
                      <a:r>
                        <a:rPr kumimoji="0" lang="en-GB" sz="1400" kern="1200" dirty="0" smtClean="0">
                          <a:solidFill>
                            <a:schemeClr val="tx1"/>
                          </a:solidFill>
                          <a:latin typeface="Calibri" pitchFamily="34" charset="0"/>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noFill/>
                  </a:tcPr>
                </a:tc>
                <a:tc hMerge="1">
                  <a:txBody>
                    <a:bodyPr/>
                    <a:lstStyle/>
                    <a:p>
                      <a:endParaRPr lang="en-GB" dirty="0"/>
                    </a:p>
                  </a:txBody>
                  <a:tcPr/>
                </a:tc>
              </a:tr>
              <a:tr h="297110">
                <a:tc>
                  <a:txBody>
                    <a:bodyPr/>
                    <a:lstStyle/>
                    <a:p>
                      <a:pPr marL="0" indent="0" algn="ctr" rtl="0" eaLnBrk="1" latinLnBrk="0" hangingPunct="1"/>
                      <a:r>
                        <a:rPr kumimoji="0" lang="en-GB" sz="1100" b="0" kern="1200" dirty="0" smtClean="0">
                          <a:solidFill>
                            <a:schemeClr val="bg1"/>
                          </a:solidFill>
                          <a:latin typeface="Calibri" pitchFamily="34" charset="0"/>
                          <a:ea typeface="+mn-ea"/>
                          <a:cs typeface="+mn-cs"/>
                        </a:rPr>
                        <a:t>1</a:t>
                      </a:r>
                    </a:p>
                  </a:txBody>
                  <a:tcPr anchor="ctr">
                    <a:solidFill>
                      <a:schemeClr val="accent2"/>
                    </a:solidFill>
                  </a:tcPr>
                </a:tc>
                <a:tc rowSpan="2">
                  <a:txBody>
                    <a:bodyPr/>
                    <a:lstStyle/>
                    <a:p>
                      <a:r>
                        <a:rPr lang="en-GB" sz="1400" kern="1200" dirty="0" smtClean="0">
                          <a:solidFill>
                            <a:schemeClr val="tx1"/>
                          </a:solidFill>
                          <a:latin typeface="Calibri" pitchFamily="34" charset="0"/>
                          <a:ea typeface="+mn-ea"/>
                          <a:cs typeface="+mn-cs"/>
                        </a:rPr>
                        <a:t>Produce a </a:t>
                      </a:r>
                      <a:r>
                        <a:rPr lang="en-GB" sz="1400" b="1" kern="1200" dirty="0" smtClean="0">
                          <a:solidFill>
                            <a:schemeClr val="tx1"/>
                          </a:solidFill>
                          <a:latin typeface="Calibri" pitchFamily="34" charset="0"/>
                          <a:ea typeface="+mn-ea"/>
                          <a:cs typeface="+mn-cs"/>
                        </a:rPr>
                        <a:t>site plan </a:t>
                      </a:r>
                      <a:r>
                        <a:rPr lang="en-GB" sz="1400" kern="1200" dirty="0" smtClean="0">
                          <a:solidFill>
                            <a:schemeClr val="tx1"/>
                          </a:solidFill>
                          <a:latin typeface="Calibri" pitchFamily="34" charset="0"/>
                          <a:ea typeface="+mn-ea"/>
                          <a:cs typeface="+mn-cs"/>
                        </a:rPr>
                        <a:t>showing how many screens your multimedia product will contain and how they will be linked together. Make sure the multimedia product has a clear structure. </a:t>
                      </a:r>
                    </a:p>
                    <a:p>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a:spcAft>
                          <a:spcPts val="600"/>
                        </a:spcAft>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mn-cs"/>
                        </a:rPr>
                        <a:t>Pages that could be included:</a:t>
                      </a:r>
                    </a:p>
                    <a:p>
                      <a:pPr marL="273050" indent="-273050">
                        <a:spcAft>
                          <a:spcPts val="300"/>
                        </a:spcAft>
                        <a:buFont typeface="Arial" pitchFamily="34" charset="0"/>
                        <a:buChar cha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mn-cs"/>
                        </a:rPr>
                        <a:t>Menu</a:t>
                      </a:r>
                    </a:p>
                    <a:p>
                      <a:pPr marL="273050" indent="-273050">
                        <a:spcAft>
                          <a:spcPts val="300"/>
                        </a:spcAft>
                        <a:buFont typeface="Arial" pitchFamily="34" charset="0"/>
                        <a:buChar cha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mn-cs"/>
                        </a:rPr>
                        <a:t>Events along with some  pages detailing events of your choice</a:t>
                      </a:r>
                    </a:p>
                    <a:p>
                      <a:pPr marL="273050" indent="-273050">
                        <a:spcAft>
                          <a:spcPts val="300"/>
                        </a:spcAft>
                        <a:buFont typeface="Arial" pitchFamily="34" charset="0"/>
                        <a:buChar cha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mn-cs"/>
                        </a:rPr>
                        <a:t>Team building</a:t>
                      </a:r>
                    </a:p>
                    <a:p>
                      <a:pPr marL="273050" indent="-273050">
                        <a:spcAft>
                          <a:spcPts val="300"/>
                        </a:spcAft>
                        <a:buFont typeface="Arial" pitchFamily="34" charset="0"/>
                        <a:buChar cha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mn-cs"/>
                        </a:rPr>
                        <a:t>Prices and bookings</a:t>
                      </a:r>
                    </a:p>
                    <a:p>
                      <a:pPr marL="273050" indent="-273050">
                        <a:spcAft>
                          <a:spcPts val="300"/>
                        </a:spcAft>
                        <a:buFont typeface="Arial" pitchFamily="34" charset="0"/>
                        <a:buChar cha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mn-cs"/>
                        </a:rPr>
                        <a:t>Refreshments</a:t>
                      </a: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baseline="0" dirty="0" smtClean="0">
                        <a:latin typeface="Calibri" pitchFamily="34" charset="0"/>
                        <a:cs typeface="Calibri" pitchFamily="34" charset="0"/>
                      </a:endParaRPr>
                    </a:p>
                  </a:txBody>
                  <a:tcPr/>
                </a:tc>
              </a:tr>
            </a:tbl>
          </a:graphicData>
        </a:graphic>
      </p:graphicFrame>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4485370"/>
            <a:ext cx="139732" cy="13973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860" y="4737019"/>
            <a:ext cx="139732" cy="13973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4989426"/>
            <a:ext cx="139732" cy="139732"/>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5246117"/>
            <a:ext cx="139732" cy="13973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5497766"/>
            <a:ext cx="139732" cy="139732"/>
          </a:xfrm>
          <a:prstGeom prst="rect">
            <a:avLst/>
          </a:prstGeom>
        </p:spPr>
      </p:pic>
    </p:spTree>
    <p:extLst>
      <p:ext uri="{BB962C8B-B14F-4D97-AF65-F5344CB8AC3E}">
        <p14:creationId xmlns:p14="http://schemas.microsoft.com/office/powerpoint/2010/main" val="3133035464"/>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Learning Outcome 1 – Task 4</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4127108132"/>
              </p:ext>
            </p:extLst>
          </p:nvPr>
        </p:nvGraphicFramePr>
        <p:xfrm>
          <a:off x="6408514" y="2060848"/>
          <a:ext cx="2411958" cy="3283507"/>
        </p:xfrm>
        <a:graphic>
          <a:graphicData uri="http://schemas.openxmlformats.org/drawingml/2006/table">
            <a:tbl>
              <a:tblPr firstRow="1" firstCol="1" lastRow="1" lastCol="1" bandRow="1" bandCol="1">
                <a:tableStyleId>{2D5ABB26-0587-4C30-8999-92F81FD0307C}</a:tableStyleId>
              </a:tblPr>
              <a:tblGrid>
                <a:gridCol w="2411958"/>
              </a:tblGrid>
              <a:tr h="357427">
                <a:tc>
                  <a:txBody>
                    <a:bodyPr/>
                    <a:lstStyle/>
                    <a:p>
                      <a:pPr>
                        <a:spcAft>
                          <a:spcPts val="0"/>
                        </a:spcAft>
                      </a:pPr>
                      <a:endParaRPr lang="en-GB" sz="1000"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399918">
                <a:tc>
                  <a:txBody>
                    <a:bodyPr/>
                    <a:lstStyle/>
                    <a:p>
                      <a:pPr marL="177800" indent="-177800" algn="l">
                        <a:spcAft>
                          <a:spcPts val="0"/>
                        </a:spcAft>
                        <a:buFontTx/>
                        <a:buBlip>
                          <a:blip r:embed="rId3"/>
                        </a:buBlip>
                      </a:pPr>
                      <a:endParaRPr lang="en-GB" sz="1200" dirty="0" smtClean="0">
                        <a:effectLst/>
                        <a:latin typeface="Calibri" pitchFamily="34" charset="0"/>
                        <a:ea typeface="Times New Roman"/>
                        <a:cs typeface="Calibri" pitchFamily="34" charset="0"/>
                      </a:endParaRP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chemeClr val="tx1"/>
                          </a:solidFill>
                          <a:effectLst/>
                          <a:latin typeface="Calibri" pitchFamily="34" charset="0"/>
                          <a:ea typeface="Times New Roman"/>
                          <a:cs typeface="Calibri" pitchFamily="34" charset="0"/>
                        </a:rPr>
                        <a:t>Consider Success Criteria</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chemeClr val="tx1"/>
                          </a:solidFill>
                          <a:effectLst/>
                          <a:latin typeface="Calibri" pitchFamily="34" charset="0"/>
                          <a:ea typeface="Times New Roman"/>
                          <a:cs typeface="Calibri" pitchFamily="34" charset="0"/>
                        </a:rPr>
                        <a:t>Spelling and Grammar</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chemeClr val="tx1"/>
                          </a:solidFill>
                          <a:effectLst/>
                          <a:latin typeface="Calibri" pitchFamily="34" charset="0"/>
                          <a:ea typeface="Times New Roman"/>
                          <a:cs typeface="Calibri" pitchFamily="34" charset="0"/>
                        </a:rPr>
                        <a:t>Layout and Navigation</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Sound Planning (M/D) </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Clear Understanding (M/D)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Comprehensive Planning (D)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Clear Links to Success Criteria (D)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Thorough Understanding(D)</a:t>
                      </a:r>
                    </a:p>
                    <a:p>
                      <a:pPr marL="0" indent="0" algn="l">
                        <a:spcAft>
                          <a:spcPts val="600"/>
                        </a:spcAft>
                        <a:buFontTx/>
                        <a:buNone/>
                      </a:pPr>
                      <a:endParaRPr lang="en-GB" sz="1400" baseline="0" dirty="0" smtClean="0">
                        <a:solidFill>
                          <a:srgbClr val="FF0000"/>
                        </a:solidFill>
                        <a:effectLst/>
                        <a:latin typeface="Calibri" pitchFamily="34" charset="0"/>
                        <a:ea typeface="Times New Roman"/>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2076520"/>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LO1:</a:t>
            </a:r>
            <a:r>
              <a:rPr lang="en-US" sz="1600" dirty="0">
                <a:latin typeface="Calibri" pitchFamily="34" charset="0"/>
                <a:ea typeface="Calibri" pitchFamily="34" charset="0"/>
                <a:cs typeface="Calibri" pitchFamily="34" charset="0"/>
              </a:rPr>
              <a:t> </a:t>
            </a:r>
            <a:r>
              <a:rPr lang="en-GB" sz="1600" dirty="0">
                <a:latin typeface="Calibri" pitchFamily="34" charset="0"/>
              </a:rPr>
              <a:t>Be able to design interactive products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a:latin typeface="Calibri" pitchFamily="34" charset="0"/>
                <a:cs typeface="Calibri" pitchFamily="34" charset="0"/>
              </a:rPr>
              <a:t>You need to complete the following tasks in order to effectively create the multimedia product for ‘Out and Up’.</a:t>
            </a:r>
          </a:p>
        </p:txBody>
      </p:sp>
      <p:graphicFrame>
        <p:nvGraphicFramePr>
          <p:cNvPr id="50" name="Table 49"/>
          <p:cNvGraphicFramePr>
            <a:graphicFrameLocks noGrp="1"/>
          </p:cNvGraphicFramePr>
          <p:nvPr>
            <p:extLst>
              <p:ext uri="{D42A27DB-BD31-4B8C-83A1-F6EECF244321}">
                <p14:modId xmlns:p14="http://schemas.microsoft.com/office/powerpoint/2010/main" val="3120188558"/>
              </p:ext>
            </p:extLst>
          </p:nvPr>
        </p:nvGraphicFramePr>
        <p:xfrm>
          <a:off x="395536" y="2000732"/>
          <a:ext cx="5904656" cy="3931360"/>
        </p:xfrm>
        <a:graphic>
          <a:graphicData uri="http://schemas.openxmlformats.org/drawingml/2006/table">
            <a:tbl>
              <a:tblPr firstRow="1" bandRow="1">
                <a:tableStyleId>{2D5ABB26-0587-4C30-8999-92F81FD0307C}</a:tableStyleId>
              </a:tblPr>
              <a:tblGrid>
                <a:gridCol w="281174"/>
                <a:gridCol w="5623482"/>
              </a:tblGrid>
              <a:tr h="43204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Task 4 (P, M, D)</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000" kern="1200" dirty="0" smtClean="0">
                        <a:solidFill>
                          <a:schemeClr val="tx1"/>
                        </a:solidFill>
                        <a:latin typeface="Calibri"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kern="1200" dirty="0" smtClean="0">
                          <a:solidFill>
                            <a:schemeClr val="tx1"/>
                          </a:solidFill>
                          <a:latin typeface="Calibri" pitchFamily="34" charset="0"/>
                          <a:ea typeface="+mn-ea"/>
                          <a:cs typeface="+mn-cs"/>
                        </a:rPr>
                        <a:t>A plan for your product in a suitable format. This plan should show the interactive components that will be included within the product, as well as the </a:t>
                      </a:r>
                      <a:r>
                        <a:rPr kumimoji="0" lang="en-GB" sz="1400" u="sng" kern="1200" dirty="0" smtClean="0">
                          <a:solidFill>
                            <a:schemeClr val="tx1"/>
                          </a:solidFill>
                          <a:latin typeface="Calibri" pitchFamily="34" charset="0"/>
                          <a:ea typeface="+mn-ea"/>
                          <a:cs typeface="+mn-cs"/>
                        </a:rPr>
                        <a:t>content</a:t>
                      </a:r>
                      <a:r>
                        <a:rPr kumimoji="0" lang="en-GB" sz="1400" kern="1200" dirty="0" smtClean="0">
                          <a:solidFill>
                            <a:schemeClr val="tx1"/>
                          </a:solidFill>
                          <a:latin typeface="Calibri" pitchFamily="34" charset="0"/>
                          <a:ea typeface="+mn-ea"/>
                          <a:cs typeface="+mn-cs"/>
                        </a:rPr>
                        <a:t> and </a:t>
                      </a:r>
                      <a:r>
                        <a:rPr kumimoji="0" lang="en-GB" sz="1400" u="sng" kern="1200" dirty="0" smtClean="0">
                          <a:solidFill>
                            <a:schemeClr val="tx1"/>
                          </a:solidFill>
                          <a:latin typeface="Calibri" pitchFamily="34" charset="0"/>
                          <a:ea typeface="+mn-ea"/>
                          <a:cs typeface="+mn-cs"/>
                        </a:rPr>
                        <a:t>key events</a:t>
                      </a:r>
                      <a:r>
                        <a:rPr kumimoji="0" lang="en-GB" sz="1400" kern="1200" dirty="0" smtClean="0">
                          <a:solidFill>
                            <a:schemeClr val="tx1"/>
                          </a:solidFill>
                          <a:latin typeface="Calibri" pitchFamily="34" charset="0"/>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noFill/>
                  </a:tcPr>
                </a:tc>
                <a:tc hMerge="1">
                  <a:txBody>
                    <a:bodyPr/>
                    <a:lstStyle/>
                    <a:p>
                      <a:endParaRPr lang="en-GB" dirty="0"/>
                    </a:p>
                  </a:txBody>
                  <a:tcPr/>
                </a:tc>
              </a:tr>
              <a:tr h="297110">
                <a:tc>
                  <a:txBody>
                    <a:bodyPr/>
                    <a:lstStyle/>
                    <a:p>
                      <a:pPr marL="0" indent="0" algn="ctr" rtl="0" eaLnBrk="1" latinLnBrk="0" hangingPunct="1"/>
                      <a:r>
                        <a:rPr kumimoji="0" lang="en-GB" sz="1100" b="0" kern="1200" dirty="0" smtClean="0">
                          <a:solidFill>
                            <a:schemeClr val="bg1"/>
                          </a:solidFill>
                          <a:latin typeface="Calibri" pitchFamily="34" charset="0"/>
                          <a:ea typeface="+mn-ea"/>
                          <a:cs typeface="+mn-cs"/>
                        </a:rPr>
                        <a:t>1</a:t>
                      </a:r>
                    </a:p>
                  </a:txBody>
                  <a:tcPr anchor="ctr">
                    <a:solidFill>
                      <a:schemeClr val="accent2"/>
                    </a:solidFill>
                  </a:tcPr>
                </a:tc>
                <a:tc rowSpan="2">
                  <a:txBody>
                    <a:bodyPr/>
                    <a:lstStyle/>
                    <a:p>
                      <a:r>
                        <a:rPr lang="en-GB" sz="1400" kern="1200" dirty="0" smtClean="0">
                          <a:solidFill>
                            <a:schemeClr val="tx1"/>
                          </a:solidFill>
                          <a:latin typeface="Calibri" pitchFamily="34" charset="0"/>
                          <a:ea typeface="+mn-ea"/>
                          <a:cs typeface="+mn-cs"/>
                        </a:rPr>
                        <a:t>Produce a document showing the </a:t>
                      </a:r>
                      <a:r>
                        <a:rPr lang="en-GB" sz="1400" b="1" kern="1200" dirty="0" smtClean="0">
                          <a:solidFill>
                            <a:schemeClr val="tx1"/>
                          </a:solidFill>
                          <a:latin typeface="Calibri" pitchFamily="34" charset="0"/>
                          <a:ea typeface="+mn-ea"/>
                          <a:cs typeface="+mn-cs"/>
                        </a:rPr>
                        <a:t>house-style</a:t>
                      </a:r>
                      <a:r>
                        <a:rPr lang="en-GB" sz="1400" kern="1200" dirty="0" smtClean="0">
                          <a:solidFill>
                            <a:schemeClr val="tx1"/>
                          </a:solidFill>
                          <a:latin typeface="Calibri" pitchFamily="34" charset="0"/>
                          <a:ea typeface="+mn-ea"/>
                          <a:cs typeface="+mn-cs"/>
                        </a:rPr>
                        <a:t> for your multimedia product. Include details of the layout, colour, formatting, etc... </a:t>
                      </a:r>
                      <a:endParaRPr kumimoji="0" lang="en-GB" sz="10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baseline="0" dirty="0" smtClean="0">
                        <a:latin typeface="Calibri" pitchFamily="34" charset="0"/>
                        <a:cs typeface="Calibri" pitchFamily="34" charset="0"/>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a:txBody>
                    <a:bodyPr/>
                    <a:lstStyle/>
                    <a:p>
                      <a:endParaRPr kumimoji="0" lang="en-GB" sz="10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r>
                        <a:rPr kumimoji="0" lang="en-GB" sz="1100" b="0" kern="1200" dirty="0" smtClean="0">
                          <a:solidFill>
                            <a:schemeClr val="bg1"/>
                          </a:solidFill>
                          <a:latin typeface="Calibri" pitchFamily="34" charset="0"/>
                          <a:ea typeface="+mn-ea"/>
                          <a:cs typeface="+mn-cs"/>
                        </a:rPr>
                        <a:t>2</a:t>
                      </a:r>
                    </a:p>
                  </a:txBody>
                  <a:tcPr anchor="ctr">
                    <a:solidFill>
                      <a:schemeClr val="accent2"/>
                    </a:solidFill>
                  </a:tcPr>
                </a:tc>
                <a:tc rowSpan="2">
                  <a:txBody>
                    <a:bodyPr/>
                    <a:lstStyle/>
                    <a:p>
                      <a:r>
                        <a:rPr lang="en-GB" sz="1400" kern="1200" dirty="0" smtClean="0">
                          <a:solidFill>
                            <a:schemeClr val="tx1"/>
                          </a:solidFill>
                          <a:latin typeface="Calibri" pitchFamily="34" charset="0"/>
                          <a:ea typeface="+mn-ea"/>
                          <a:cs typeface="+mn-cs"/>
                        </a:rPr>
                        <a:t>Explain how the navigation system will work and where it will be on the screens of your product.</a:t>
                      </a: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vMerge="1">
                  <a:txBody>
                    <a:bodyPr/>
                    <a:lstStyle/>
                    <a:p>
                      <a:endParaRPr kumimoji="0" lang="en-GB" sz="10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a:txBody>
                    <a:bodyPr/>
                    <a:lstStyle/>
                    <a:p>
                      <a:endParaRPr kumimoji="0" lang="en-GB" sz="10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400" b="1" kern="1200" dirty="0" smtClean="0">
                          <a:solidFill>
                            <a:srgbClr val="FF0000"/>
                          </a:solidFill>
                          <a:latin typeface="Calibri" pitchFamily="34" charset="0"/>
                          <a:ea typeface="+mn-ea"/>
                          <a:cs typeface="+mn-cs"/>
                        </a:rPr>
                        <a:t>Merit and Distinction</a:t>
                      </a:r>
                    </a:p>
                  </a:txBody>
                  <a:tcPr/>
                </a:tc>
              </a:tr>
              <a:tr h="297110">
                <a:tc>
                  <a:txBody>
                    <a:bodyPr/>
                    <a:lstStyle/>
                    <a:p>
                      <a:pPr marL="0" indent="0" algn="ctr" rtl="0" eaLnBrk="1" latinLnBrk="0" hangingPunct="1"/>
                      <a:r>
                        <a:rPr kumimoji="0" lang="en-GB" sz="1100" b="0" kern="1200" dirty="0" smtClean="0">
                          <a:solidFill>
                            <a:schemeClr val="bg1"/>
                          </a:solidFill>
                          <a:latin typeface="Calibri" pitchFamily="34" charset="0"/>
                          <a:ea typeface="+mn-ea"/>
                          <a:cs typeface="+mn-cs"/>
                        </a:rPr>
                        <a:t>3</a:t>
                      </a:r>
                    </a:p>
                  </a:txBody>
                  <a:tcPr anchor="ctr">
                    <a:solidFill>
                      <a:schemeClr val="accent2"/>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rgbClr val="FF0000"/>
                          </a:solidFill>
                          <a:latin typeface="Calibri" pitchFamily="34" charset="0"/>
                          <a:ea typeface="+mn-ea"/>
                          <a:cs typeface="+mn-cs"/>
                        </a:rPr>
                        <a:t>Make sure your </a:t>
                      </a:r>
                      <a:r>
                        <a:rPr lang="en-GB" sz="1400" b="1" kern="1200" dirty="0" smtClean="0">
                          <a:solidFill>
                            <a:srgbClr val="FF0000"/>
                          </a:solidFill>
                          <a:latin typeface="Calibri" pitchFamily="34" charset="0"/>
                          <a:ea typeface="+mn-ea"/>
                          <a:cs typeface="+mn-cs"/>
                        </a:rPr>
                        <a:t>house-style</a:t>
                      </a:r>
                      <a:r>
                        <a:rPr lang="en-GB" sz="1400" kern="1200" dirty="0" smtClean="0">
                          <a:solidFill>
                            <a:srgbClr val="FF0000"/>
                          </a:solidFill>
                          <a:latin typeface="Calibri" pitchFamily="34" charset="0"/>
                          <a:ea typeface="+mn-ea"/>
                          <a:cs typeface="+mn-cs"/>
                        </a:rPr>
                        <a:t> and </a:t>
                      </a:r>
                      <a:r>
                        <a:rPr lang="en-GB" sz="1400" b="1" kern="1200" dirty="0" smtClean="0">
                          <a:solidFill>
                            <a:srgbClr val="FF0000"/>
                          </a:solidFill>
                          <a:latin typeface="Calibri" pitchFamily="34" charset="0"/>
                          <a:ea typeface="+mn-ea"/>
                          <a:cs typeface="+mn-cs"/>
                        </a:rPr>
                        <a:t>navigation</a:t>
                      </a:r>
                      <a:r>
                        <a:rPr lang="en-GB" sz="1400" kern="1200" dirty="0" smtClean="0">
                          <a:solidFill>
                            <a:srgbClr val="FF0000"/>
                          </a:solidFill>
                          <a:latin typeface="Calibri" pitchFamily="34" charset="0"/>
                          <a:ea typeface="+mn-ea"/>
                          <a:cs typeface="+mn-cs"/>
                        </a:rPr>
                        <a:t> system have a clear structure and makes reference to your </a:t>
                      </a:r>
                      <a:r>
                        <a:rPr lang="en-GB" sz="1400" b="1" kern="1200" dirty="0" smtClean="0">
                          <a:solidFill>
                            <a:srgbClr val="FF0000"/>
                          </a:solidFill>
                          <a:latin typeface="Calibri" pitchFamily="34" charset="0"/>
                          <a:ea typeface="+mn-ea"/>
                          <a:cs typeface="+mn-cs"/>
                        </a:rPr>
                        <a:t>success criteria</a:t>
                      </a:r>
                      <a:r>
                        <a:rPr lang="en-GB" sz="1400" kern="1200" dirty="0" smtClean="0">
                          <a:solidFill>
                            <a:srgbClr val="FF0000"/>
                          </a:solidFill>
                          <a:latin typeface="Calibri" pitchFamily="34" charset="0"/>
                          <a:ea typeface="+mn-ea"/>
                          <a:cs typeface="+mn-cs"/>
                        </a:rPr>
                        <a:t>. </a:t>
                      </a:r>
                      <a:endParaRPr lang="en-GB" sz="1400" kern="1200" baseline="0" dirty="0" smtClean="0">
                        <a:solidFill>
                          <a:srgbClr val="FF0000"/>
                        </a:solidFill>
                        <a:latin typeface="Calibri" pitchFamily="34" charset="0"/>
                        <a:ea typeface="+mn-ea"/>
                        <a:cs typeface="+mn-cs"/>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vMerge="1">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sz="1400" kern="1200" dirty="0" smtClean="0">
                        <a:solidFill>
                          <a:srgbClr val="FF0000"/>
                        </a:solidFill>
                        <a:latin typeface="Calibri" pitchFamily="34" charset="0"/>
                        <a:ea typeface="+mn-ea"/>
                        <a:cs typeface="+mn-cs"/>
                      </a:endParaRPr>
                    </a:p>
                  </a:txBody>
                  <a:tcPr/>
                </a:tc>
              </a:tr>
            </a:tbl>
          </a:graphicData>
        </a:graphic>
      </p:graphicFrame>
    </p:spTree>
    <p:extLst>
      <p:ext uri="{BB962C8B-B14F-4D97-AF65-F5344CB8AC3E}">
        <p14:creationId xmlns:p14="http://schemas.microsoft.com/office/powerpoint/2010/main" val="1515937738"/>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Learning Outcome 1 – Task 5</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3691923880"/>
              </p:ext>
            </p:extLst>
          </p:nvPr>
        </p:nvGraphicFramePr>
        <p:xfrm>
          <a:off x="6408514" y="2060848"/>
          <a:ext cx="2411958" cy="3786427"/>
        </p:xfrm>
        <a:graphic>
          <a:graphicData uri="http://schemas.openxmlformats.org/drawingml/2006/table">
            <a:tbl>
              <a:tblPr firstRow="1" firstCol="1" lastRow="1" lastCol="1" bandRow="1" bandCol="1">
                <a:tableStyleId>{2D5ABB26-0587-4C30-8999-92F81FD0307C}</a:tableStyleId>
              </a:tblPr>
              <a:tblGrid>
                <a:gridCol w="2411958"/>
              </a:tblGrid>
              <a:tr h="357427">
                <a:tc>
                  <a:txBody>
                    <a:bodyPr/>
                    <a:lstStyle/>
                    <a:p>
                      <a:pPr>
                        <a:spcAft>
                          <a:spcPts val="0"/>
                        </a:spcAft>
                      </a:pPr>
                      <a:endParaRPr lang="en-GB" sz="1000"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399918">
                <a:tc>
                  <a:txBody>
                    <a:bodyPr/>
                    <a:lstStyle/>
                    <a:p>
                      <a:pPr marL="177800" indent="-177800" algn="l">
                        <a:spcAft>
                          <a:spcPts val="0"/>
                        </a:spcAft>
                        <a:buFontTx/>
                        <a:buBlip>
                          <a:blip r:embed="rId3"/>
                        </a:buBlip>
                      </a:pPr>
                      <a:endParaRPr lang="en-GB" sz="1200" dirty="0" smtClean="0">
                        <a:effectLst/>
                        <a:latin typeface="Calibri" pitchFamily="34" charset="0"/>
                        <a:ea typeface="Times New Roman"/>
                        <a:cs typeface="Calibri" pitchFamily="34" charset="0"/>
                      </a:endParaRP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chemeClr val="tx1"/>
                          </a:solidFill>
                          <a:effectLst/>
                          <a:latin typeface="Calibri" pitchFamily="34" charset="0"/>
                          <a:ea typeface="Times New Roman"/>
                          <a:cs typeface="Calibri" pitchFamily="34" charset="0"/>
                        </a:rPr>
                        <a:t>Consider Success Criteria</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chemeClr val="tx1"/>
                          </a:solidFill>
                          <a:effectLst/>
                          <a:latin typeface="Calibri" pitchFamily="34" charset="0"/>
                          <a:ea typeface="Times New Roman"/>
                          <a:cs typeface="Calibri" pitchFamily="34" charset="0"/>
                        </a:rPr>
                        <a:t>Spelling and Grammar</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chemeClr val="tx1"/>
                          </a:solidFill>
                          <a:effectLst/>
                          <a:latin typeface="Calibri" pitchFamily="34" charset="0"/>
                          <a:ea typeface="Times New Roman"/>
                          <a:cs typeface="Calibri" pitchFamily="34" charset="0"/>
                        </a:rPr>
                        <a:t>House-Style</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chemeClr val="tx1"/>
                          </a:solidFill>
                          <a:effectLst/>
                          <a:latin typeface="Calibri" pitchFamily="34" charset="0"/>
                          <a:ea typeface="Times New Roman"/>
                          <a:cs typeface="Calibri" pitchFamily="34" charset="0"/>
                        </a:rPr>
                        <a:t>Text, Images, Sounds, Animations and Videos</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Sound Planning (M/D) </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Clear Understanding (M/D)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Comprehensive Planning (D)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Clear Links to Success Criteria (D)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rgbClr val="FF0000"/>
                          </a:solidFill>
                          <a:effectLst/>
                          <a:latin typeface="Calibri" pitchFamily="34" charset="0"/>
                          <a:ea typeface="Times New Roman"/>
                          <a:cs typeface="Calibri" pitchFamily="34" charset="0"/>
                        </a:rPr>
                        <a:t>Thorough Understanding(D)</a:t>
                      </a:r>
                    </a:p>
                    <a:p>
                      <a:pPr marL="0" indent="0" algn="l">
                        <a:spcAft>
                          <a:spcPts val="600"/>
                        </a:spcAft>
                        <a:buFontTx/>
                        <a:buNone/>
                      </a:pPr>
                      <a:endParaRPr lang="en-GB" sz="1400" baseline="0" dirty="0" smtClean="0">
                        <a:solidFill>
                          <a:srgbClr val="FF0000"/>
                        </a:solidFill>
                        <a:effectLst/>
                        <a:latin typeface="Calibri" pitchFamily="34" charset="0"/>
                        <a:ea typeface="Times New Roman"/>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2076520"/>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LO1:</a:t>
            </a:r>
            <a:r>
              <a:rPr lang="en-US" sz="1600" dirty="0">
                <a:latin typeface="Calibri" pitchFamily="34" charset="0"/>
                <a:ea typeface="Calibri" pitchFamily="34" charset="0"/>
                <a:cs typeface="Calibri" pitchFamily="34" charset="0"/>
              </a:rPr>
              <a:t> </a:t>
            </a:r>
            <a:r>
              <a:rPr lang="en-GB" sz="1600" dirty="0">
                <a:latin typeface="Calibri" pitchFamily="34" charset="0"/>
              </a:rPr>
              <a:t>Be able to design interactive products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a:latin typeface="Calibri" pitchFamily="34" charset="0"/>
                <a:cs typeface="Calibri" pitchFamily="34" charset="0"/>
              </a:rPr>
              <a:t>You need to complete the following tasks in order to effectively create the multimedia product for ‘Out and Up’.</a:t>
            </a:r>
          </a:p>
        </p:txBody>
      </p:sp>
      <p:graphicFrame>
        <p:nvGraphicFramePr>
          <p:cNvPr id="50" name="Table 49"/>
          <p:cNvGraphicFramePr>
            <a:graphicFrameLocks noGrp="1"/>
          </p:cNvGraphicFramePr>
          <p:nvPr>
            <p:extLst>
              <p:ext uri="{D42A27DB-BD31-4B8C-83A1-F6EECF244321}">
                <p14:modId xmlns:p14="http://schemas.microsoft.com/office/powerpoint/2010/main" val="2053548911"/>
              </p:ext>
            </p:extLst>
          </p:nvPr>
        </p:nvGraphicFramePr>
        <p:xfrm>
          <a:off x="395536" y="2000732"/>
          <a:ext cx="5904656" cy="4137310"/>
        </p:xfrm>
        <a:graphic>
          <a:graphicData uri="http://schemas.openxmlformats.org/drawingml/2006/table">
            <a:tbl>
              <a:tblPr firstRow="1" bandRow="1">
                <a:tableStyleId>{2D5ABB26-0587-4C30-8999-92F81FD0307C}</a:tableStyleId>
              </a:tblPr>
              <a:tblGrid>
                <a:gridCol w="281174"/>
                <a:gridCol w="5623482"/>
              </a:tblGrid>
              <a:tr h="43204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Task 5 (P, M, D)</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000" kern="1200" dirty="0" smtClean="0">
                        <a:solidFill>
                          <a:schemeClr val="tx1"/>
                        </a:solidFill>
                        <a:latin typeface="Calibri"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kern="1200" dirty="0" smtClean="0">
                          <a:solidFill>
                            <a:schemeClr val="tx1"/>
                          </a:solidFill>
                          <a:latin typeface="Calibri" pitchFamily="34" charset="0"/>
                          <a:ea typeface="+mn-ea"/>
                          <a:cs typeface="+mn-cs"/>
                        </a:rPr>
                        <a:t>A plan for your product in a suitable format. This plan should show the interactive components that will be included within the product, as well as the </a:t>
                      </a:r>
                      <a:r>
                        <a:rPr kumimoji="0" lang="en-GB" sz="1400" u="sng" kern="1200" dirty="0" smtClean="0">
                          <a:solidFill>
                            <a:schemeClr val="tx1"/>
                          </a:solidFill>
                          <a:latin typeface="Calibri" pitchFamily="34" charset="0"/>
                          <a:ea typeface="+mn-ea"/>
                          <a:cs typeface="+mn-cs"/>
                        </a:rPr>
                        <a:t>content</a:t>
                      </a:r>
                      <a:r>
                        <a:rPr kumimoji="0" lang="en-GB" sz="1400" u="none" kern="1200" dirty="0" smtClean="0">
                          <a:solidFill>
                            <a:schemeClr val="tx1"/>
                          </a:solidFill>
                          <a:latin typeface="Calibri" pitchFamily="34" charset="0"/>
                          <a:ea typeface="+mn-ea"/>
                          <a:cs typeface="+mn-cs"/>
                        </a:rPr>
                        <a:t> and </a:t>
                      </a:r>
                      <a:r>
                        <a:rPr kumimoji="0" lang="en-GB" sz="1400" u="sng" kern="1200" dirty="0" smtClean="0">
                          <a:solidFill>
                            <a:schemeClr val="tx1"/>
                          </a:solidFill>
                          <a:latin typeface="Calibri" pitchFamily="34" charset="0"/>
                          <a:ea typeface="+mn-ea"/>
                          <a:cs typeface="+mn-cs"/>
                        </a:rPr>
                        <a:t>key events</a:t>
                      </a:r>
                      <a:r>
                        <a:rPr kumimoji="0" lang="en-GB" sz="1400" kern="1200" dirty="0" smtClean="0">
                          <a:solidFill>
                            <a:schemeClr val="tx1"/>
                          </a:solidFill>
                          <a:latin typeface="Calibri" pitchFamily="34" charset="0"/>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noFill/>
                  </a:tcPr>
                </a:tc>
                <a:tc hMerge="1">
                  <a:txBody>
                    <a:bodyPr/>
                    <a:lstStyle/>
                    <a:p>
                      <a:endParaRPr lang="en-GB" dirty="0"/>
                    </a:p>
                  </a:txBody>
                  <a:tcPr/>
                </a:tc>
              </a:tr>
              <a:tr h="297110">
                <a:tc>
                  <a:txBody>
                    <a:bodyPr/>
                    <a:lstStyle/>
                    <a:p>
                      <a:pPr marL="0" indent="0" algn="ctr" rtl="0" eaLnBrk="1" latinLnBrk="0" hangingPunct="1"/>
                      <a:r>
                        <a:rPr kumimoji="0" lang="en-GB" sz="1100" b="0" kern="1200" dirty="0" smtClean="0">
                          <a:solidFill>
                            <a:schemeClr val="bg1"/>
                          </a:solidFill>
                          <a:latin typeface="Calibri" pitchFamily="34" charset="0"/>
                          <a:ea typeface="+mn-ea"/>
                          <a:cs typeface="+mn-cs"/>
                        </a:rPr>
                        <a:t>1</a:t>
                      </a:r>
                    </a:p>
                  </a:txBody>
                  <a:tcPr anchor="ctr">
                    <a:solidFill>
                      <a:schemeClr val="accent2"/>
                    </a:solidFill>
                  </a:tcPr>
                </a:tc>
                <a:tc rowSpan="2">
                  <a:txBody>
                    <a:bodyPr/>
                    <a:lstStyle/>
                    <a:p>
                      <a:r>
                        <a:rPr lang="en-GB" sz="1400" kern="1200" dirty="0" smtClean="0">
                          <a:solidFill>
                            <a:schemeClr val="tx1"/>
                          </a:solidFill>
                          <a:latin typeface="Calibri" pitchFamily="34" charset="0"/>
                          <a:ea typeface="+mn-ea"/>
                          <a:cs typeface="+mn-cs"/>
                        </a:rPr>
                        <a:t>Produce a </a:t>
                      </a:r>
                      <a:r>
                        <a:rPr lang="en-GB" sz="1400" b="1" kern="1200" dirty="0" smtClean="0">
                          <a:solidFill>
                            <a:schemeClr val="tx1"/>
                          </a:solidFill>
                          <a:latin typeface="Calibri" pitchFamily="34" charset="0"/>
                          <a:ea typeface="+mn-ea"/>
                          <a:cs typeface="+mn-cs"/>
                        </a:rPr>
                        <a:t>storyboard</a:t>
                      </a:r>
                      <a:r>
                        <a:rPr lang="en-GB" sz="1400" kern="1200" dirty="0" smtClean="0">
                          <a:solidFill>
                            <a:schemeClr val="tx1"/>
                          </a:solidFill>
                          <a:latin typeface="Calibri" pitchFamily="34" charset="0"/>
                          <a:ea typeface="+mn-ea"/>
                          <a:cs typeface="+mn-cs"/>
                        </a:rPr>
                        <a:t> for each screen in your multimedia product showing all the elements on it. Use your house-style to assist with the layout of the screens. </a:t>
                      </a:r>
                      <a:endParaRPr kumimoji="0" lang="en-GB" sz="10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baseline="0" dirty="0" smtClean="0">
                        <a:latin typeface="Calibri" pitchFamily="34" charset="0"/>
                        <a:cs typeface="Calibri" pitchFamily="34" charset="0"/>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a:txBody>
                    <a:bodyPr/>
                    <a:lstStyle/>
                    <a:p>
                      <a:endParaRPr kumimoji="0" lang="en-GB" sz="10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r>
                        <a:rPr kumimoji="0" lang="en-GB" sz="1100" b="0" kern="1200" dirty="0" smtClean="0">
                          <a:solidFill>
                            <a:schemeClr val="bg1"/>
                          </a:solidFill>
                          <a:latin typeface="Calibri" pitchFamily="34" charset="0"/>
                          <a:ea typeface="+mn-ea"/>
                          <a:cs typeface="+mn-cs"/>
                        </a:rPr>
                        <a:t>2</a:t>
                      </a:r>
                    </a:p>
                  </a:txBody>
                  <a:tcPr anchor="ctr">
                    <a:solidFill>
                      <a:schemeClr val="accent2"/>
                    </a:solidFill>
                  </a:tcPr>
                </a:tc>
                <a:tc rowSpan="2">
                  <a:txBody>
                    <a:bodyPr/>
                    <a:lstStyle/>
                    <a:p>
                      <a:r>
                        <a:rPr lang="en-GB" sz="1400" kern="1200" dirty="0" smtClean="0">
                          <a:solidFill>
                            <a:schemeClr val="tx1"/>
                          </a:solidFill>
                          <a:latin typeface="Calibri" pitchFamily="34" charset="0"/>
                          <a:ea typeface="+mn-ea"/>
                          <a:cs typeface="+mn-cs"/>
                        </a:rPr>
                        <a:t>Give specific details about the components to be used (text, images, sounds, animations and videos).</a:t>
                      </a: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vMerge="1">
                  <a:txBody>
                    <a:bodyPr/>
                    <a:lstStyle/>
                    <a:p>
                      <a:endParaRPr kumimoji="0" lang="en-GB" sz="10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a:txBody>
                    <a:bodyPr/>
                    <a:lstStyle/>
                    <a:p>
                      <a:endParaRPr kumimoji="0" lang="en-GB" sz="10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400" b="1" kern="1200" dirty="0" smtClean="0">
                          <a:solidFill>
                            <a:srgbClr val="FF0000"/>
                          </a:solidFill>
                          <a:latin typeface="Calibri" pitchFamily="34" charset="0"/>
                          <a:ea typeface="+mn-ea"/>
                          <a:cs typeface="+mn-cs"/>
                        </a:rPr>
                        <a:t>Merit and Distinction</a:t>
                      </a:r>
                    </a:p>
                  </a:txBody>
                  <a:tcPr/>
                </a:tc>
              </a:tr>
              <a:tr h="297110">
                <a:tc>
                  <a:txBody>
                    <a:bodyPr/>
                    <a:lstStyle/>
                    <a:p>
                      <a:pPr marL="0" indent="0" algn="ctr" rtl="0" eaLnBrk="1" latinLnBrk="0" hangingPunct="1"/>
                      <a:r>
                        <a:rPr kumimoji="0" lang="en-GB" sz="1100" b="0" kern="1200" dirty="0" smtClean="0">
                          <a:solidFill>
                            <a:schemeClr val="bg1"/>
                          </a:solidFill>
                          <a:latin typeface="Calibri" pitchFamily="34" charset="0"/>
                          <a:ea typeface="+mn-ea"/>
                          <a:cs typeface="+mn-cs"/>
                        </a:rPr>
                        <a:t>3</a:t>
                      </a:r>
                    </a:p>
                  </a:txBody>
                  <a:tcPr anchor="ctr">
                    <a:solidFill>
                      <a:schemeClr val="accent2"/>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smtClean="0">
                          <a:solidFill>
                            <a:srgbClr val="FF0000"/>
                          </a:solidFill>
                          <a:latin typeface="Calibri" pitchFamily="34" charset="0"/>
                          <a:ea typeface="+mn-ea"/>
                          <a:cs typeface="+mn-cs"/>
                        </a:rPr>
                        <a:t>Make sure that your </a:t>
                      </a:r>
                      <a:r>
                        <a:rPr lang="en-GB" sz="1400" b="1" kern="1200" dirty="0" smtClean="0">
                          <a:solidFill>
                            <a:srgbClr val="FF0000"/>
                          </a:solidFill>
                          <a:latin typeface="Calibri" pitchFamily="34" charset="0"/>
                          <a:ea typeface="+mn-ea"/>
                          <a:cs typeface="+mn-cs"/>
                        </a:rPr>
                        <a:t>storyboard</a:t>
                      </a:r>
                      <a:r>
                        <a:rPr lang="en-GB" sz="1400" b="0" kern="1200" dirty="0" smtClean="0">
                          <a:solidFill>
                            <a:srgbClr val="FF0000"/>
                          </a:solidFill>
                          <a:latin typeface="Calibri" pitchFamily="34" charset="0"/>
                          <a:ea typeface="+mn-ea"/>
                          <a:cs typeface="+mn-cs"/>
                        </a:rPr>
                        <a:t> has a clear structure</a:t>
                      </a:r>
                      <a:r>
                        <a:rPr lang="en-GB" sz="1400" b="1" kern="1200" dirty="0" smtClean="0">
                          <a:solidFill>
                            <a:srgbClr val="FF0000"/>
                          </a:solidFill>
                          <a:latin typeface="Calibri" pitchFamily="34" charset="0"/>
                          <a:ea typeface="+mn-ea"/>
                          <a:cs typeface="+mn-cs"/>
                        </a:rPr>
                        <a:t> </a:t>
                      </a:r>
                      <a:r>
                        <a:rPr lang="en-GB" sz="1400" kern="1200" dirty="0" smtClean="0">
                          <a:solidFill>
                            <a:srgbClr val="FF0000"/>
                          </a:solidFill>
                          <a:latin typeface="Calibri" pitchFamily="34" charset="0"/>
                          <a:ea typeface="+mn-ea"/>
                          <a:cs typeface="+mn-cs"/>
                        </a:rPr>
                        <a:t>and makes reference to your </a:t>
                      </a:r>
                      <a:r>
                        <a:rPr lang="en-GB" sz="1400" b="1" kern="1200" dirty="0" smtClean="0">
                          <a:solidFill>
                            <a:srgbClr val="FF0000"/>
                          </a:solidFill>
                          <a:latin typeface="Calibri" pitchFamily="34" charset="0"/>
                          <a:ea typeface="+mn-ea"/>
                          <a:cs typeface="+mn-cs"/>
                        </a:rPr>
                        <a:t>success criteria</a:t>
                      </a:r>
                      <a:r>
                        <a:rPr lang="en-GB" sz="1400" kern="1200" dirty="0" smtClean="0">
                          <a:solidFill>
                            <a:srgbClr val="FF0000"/>
                          </a:solidFill>
                          <a:latin typeface="Calibri" pitchFamily="34" charset="0"/>
                          <a:ea typeface="+mn-ea"/>
                          <a:cs typeface="+mn-cs"/>
                        </a:rPr>
                        <a:t>. </a:t>
                      </a:r>
                      <a:endParaRPr lang="en-GB" sz="1400" kern="1200" baseline="0" dirty="0" smtClean="0">
                        <a:solidFill>
                          <a:srgbClr val="FF0000"/>
                        </a:solidFill>
                        <a:latin typeface="Calibri" pitchFamily="34" charset="0"/>
                        <a:ea typeface="+mn-ea"/>
                        <a:cs typeface="+mn-cs"/>
                      </a:endParaRPr>
                    </a:p>
                  </a:txBody>
                  <a:tcPr/>
                </a:tc>
              </a:tr>
              <a:tr h="297110">
                <a:tc>
                  <a:txBody>
                    <a:bodyPr/>
                    <a:lstStyle/>
                    <a:p>
                      <a:endParaRPr lang="en-GB" dirty="0"/>
                    </a:p>
                  </a:txBody>
                  <a:tcPr anchor="ctr">
                    <a:noFill/>
                  </a:tcPr>
                </a:tc>
                <a:tc vMerge="1">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sz="1400" kern="1200" dirty="0" smtClean="0">
                        <a:solidFill>
                          <a:srgbClr val="FF0000"/>
                        </a:solidFill>
                        <a:latin typeface="Calibri" pitchFamily="34" charset="0"/>
                        <a:ea typeface="+mn-ea"/>
                        <a:cs typeface="+mn-cs"/>
                      </a:endParaRPr>
                    </a:p>
                  </a:txBody>
                  <a:tcPr/>
                </a:tc>
              </a:tr>
            </a:tbl>
          </a:graphicData>
        </a:graphic>
      </p:graphicFrame>
    </p:spTree>
    <p:extLst>
      <p:ext uri="{BB962C8B-B14F-4D97-AF65-F5344CB8AC3E}">
        <p14:creationId xmlns:p14="http://schemas.microsoft.com/office/powerpoint/2010/main" val="3769574734"/>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9375" y="-115190"/>
            <a:ext cx="8229600" cy="857256"/>
          </a:xfrm>
        </p:spPr>
        <p:txBody>
          <a:bodyPr>
            <a:normAutofit/>
          </a:bodyPr>
          <a:lstStyle/>
          <a:p>
            <a:r>
              <a:rPr lang="en-GB" sz="3600" dirty="0" smtClean="0"/>
              <a:t>Learning Outcome 1 – Task 6</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2482557641"/>
              </p:ext>
            </p:extLst>
          </p:nvPr>
        </p:nvGraphicFramePr>
        <p:xfrm>
          <a:off x="6408514" y="2060848"/>
          <a:ext cx="2411958" cy="1972867"/>
        </p:xfrm>
        <a:graphic>
          <a:graphicData uri="http://schemas.openxmlformats.org/drawingml/2006/table">
            <a:tbl>
              <a:tblPr firstRow="1" firstCol="1" lastRow="1" lastCol="1" bandRow="1" bandCol="1">
                <a:tableStyleId>{2D5ABB26-0587-4C30-8999-92F81FD0307C}</a:tableStyleId>
              </a:tblPr>
              <a:tblGrid>
                <a:gridCol w="2411958"/>
              </a:tblGrid>
              <a:tr h="357427">
                <a:tc>
                  <a:txBody>
                    <a:bodyPr/>
                    <a:lstStyle/>
                    <a:p>
                      <a:pPr>
                        <a:spcAft>
                          <a:spcPts val="0"/>
                        </a:spcAft>
                      </a:pPr>
                      <a:endParaRPr lang="en-GB" sz="1000" dirty="0">
                        <a:effectLst/>
                        <a:latin typeface="Times New Roman"/>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399918">
                <a:tc>
                  <a:txBody>
                    <a:bodyPr/>
                    <a:lstStyle/>
                    <a:p>
                      <a:pPr marL="177800" indent="-177800" algn="l">
                        <a:spcAft>
                          <a:spcPts val="0"/>
                        </a:spcAft>
                        <a:buFontTx/>
                        <a:buBlip>
                          <a:blip r:embed="rId3"/>
                        </a:buBlip>
                      </a:pPr>
                      <a:endParaRPr lang="en-GB" sz="1200" dirty="0" smtClean="0">
                        <a:effectLst/>
                        <a:latin typeface="Calibri" pitchFamily="34" charset="0"/>
                        <a:ea typeface="Times New Roman"/>
                        <a:cs typeface="Calibri" pitchFamily="34" charset="0"/>
                      </a:endParaRP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chemeClr val="tx1"/>
                          </a:solidFill>
                          <a:effectLst/>
                          <a:latin typeface="Calibri" pitchFamily="34" charset="0"/>
                          <a:ea typeface="Times New Roman"/>
                          <a:cs typeface="Calibri" pitchFamily="34" charset="0"/>
                        </a:rPr>
                        <a:t>Components to Source:  Text, Images, Sounds, Animations, Videos, Scripting and/or Sprites</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lang="en-GB" sz="1400" baseline="0" dirty="0" smtClean="0">
                          <a:solidFill>
                            <a:schemeClr val="tx1"/>
                          </a:solidFill>
                          <a:effectLst/>
                          <a:latin typeface="Calibri" pitchFamily="34" charset="0"/>
                          <a:ea typeface="Times New Roman"/>
                          <a:cs typeface="Calibri" pitchFamily="34" charset="0"/>
                        </a:rPr>
                        <a:t>Appropriate File Formats</a:t>
                      </a:r>
                    </a:p>
                    <a:p>
                      <a:pPr marL="0" indent="0" algn="l">
                        <a:spcAft>
                          <a:spcPts val="600"/>
                        </a:spcAft>
                        <a:buFontTx/>
                        <a:buNone/>
                      </a:pPr>
                      <a:endParaRPr lang="en-GB" sz="1400" baseline="0" dirty="0" smtClean="0">
                        <a:solidFill>
                          <a:srgbClr val="FF0000"/>
                        </a:solidFill>
                        <a:effectLst/>
                        <a:latin typeface="Calibri" pitchFamily="34" charset="0"/>
                        <a:ea typeface="Times New Roman"/>
                        <a:cs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2076520"/>
            <a:ext cx="1876425" cy="3333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a:latin typeface="Calibri" pitchFamily="34" charset="0"/>
                <a:ea typeface="Calibri" pitchFamily="34" charset="0"/>
                <a:cs typeface="Calibri" pitchFamily="34" charset="0"/>
              </a:rPr>
              <a:t>LO1:</a:t>
            </a:r>
            <a:r>
              <a:rPr lang="en-US" sz="1600" dirty="0">
                <a:latin typeface="Calibri" pitchFamily="34" charset="0"/>
                <a:ea typeface="Calibri" pitchFamily="34" charset="0"/>
                <a:cs typeface="Calibri" pitchFamily="34" charset="0"/>
              </a:rPr>
              <a:t> </a:t>
            </a:r>
            <a:r>
              <a:rPr lang="en-GB" sz="1600" dirty="0">
                <a:latin typeface="Calibri" pitchFamily="34" charset="0"/>
              </a:rPr>
              <a:t>Be able to design interactive products</a:t>
            </a:r>
            <a:endParaRPr lang="en-ZA" sz="1600" dirty="0">
              <a:latin typeface="Calibri" pitchFamily="34" charset="0"/>
              <a:ea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a:latin typeface="Calibri" pitchFamily="34" charset="0"/>
                <a:cs typeface="Calibri" pitchFamily="34" charset="0"/>
              </a:rPr>
              <a:t>You need to complete the following tasks in order to effectively create the multimedia product for ‘Out and Up’.</a:t>
            </a:r>
          </a:p>
        </p:txBody>
      </p:sp>
      <p:graphicFrame>
        <p:nvGraphicFramePr>
          <p:cNvPr id="50" name="Table 49"/>
          <p:cNvGraphicFramePr>
            <a:graphicFrameLocks noGrp="1"/>
          </p:cNvGraphicFramePr>
          <p:nvPr>
            <p:extLst>
              <p:ext uri="{D42A27DB-BD31-4B8C-83A1-F6EECF244321}">
                <p14:modId xmlns:p14="http://schemas.microsoft.com/office/powerpoint/2010/main" val="3993153931"/>
              </p:ext>
            </p:extLst>
          </p:nvPr>
        </p:nvGraphicFramePr>
        <p:xfrm>
          <a:off x="395536" y="2000732"/>
          <a:ext cx="5904656" cy="1920240"/>
        </p:xfrm>
        <a:graphic>
          <a:graphicData uri="http://schemas.openxmlformats.org/drawingml/2006/table">
            <a:tbl>
              <a:tblPr firstRow="1" bandRow="1">
                <a:tableStyleId>{2D5ABB26-0587-4C30-8999-92F81FD0307C}</a:tableStyleId>
              </a:tblPr>
              <a:tblGrid>
                <a:gridCol w="281174"/>
                <a:gridCol w="5623482"/>
              </a:tblGrid>
              <a:tr h="43204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Task 6 (P, M, D)</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000" kern="1200" dirty="0" smtClean="0">
                        <a:solidFill>
                          <a:schemeClr val="tx1"/>
                        </a:solidFill>
                        <a:latin typeface="Calibri"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kern="1200" dirty="0" smtClean="0">
                          <a:solidFill>
                            <a:schemeClr val="tx1"/>
                          </a:solidFill>
                          <a:latin typeface="Calibri" pitchFamily="34" charset="0"/>
                          <a:ea typeface="+mn-ea"/>
                          <a:cs typeface="+mn-cs"/>
                        </a:rPr>
                        <a:t>Source and store multimedia components for inclusion in the product you are going to make, taking account of any relevant legislation.</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noFill/>
                  </a:tcPr>
                </a:tc>
                <a:tc hMerge="1">
                  <a:txBody>
                    <a:bodyPr/>
                    <a:lstStyle/>
                    <a:p>
                      <a:endParaRPr lang="en-GB" dirty="0"/>
                    </a:p>
                  </a:txBody>
                  <a:tcPr/>
                </a:tc>
              </a:tr>
              <a:tr h="297110">
                <a:tc>
                  <a:txBody>
                    <a:bodyPr/>
                    <a:lstStyle/>
                    <a:p>
                      <a:pPr marL="0" indent="0" algn="ctr" rtl="0" eaLnBrk="1" latinLnBrk="0" hangingPunct="1"/>
                      <a:r>
                        <a:rPr kumimoji="0" lang="en-GB" sz="1100" b="0" kern="1200" dirty="0" smtClean="0">
                          <a:solidFill>
                            <a:schemeClr val="bg1"/>
                          </a:solidFill>
                          <a:latin typeface="Calibri" pitchFamily="34" charset="0"/>
                          <a:ea typeface="+mn-ea"/>
                          <a:cs typeface="+mn-cs"/>
                        </a:rPr>
                        <a:t>1</a:t>
                      </a:r>
                    </a:p>
                  </a:txBody>
                  <a:tcPr anchor="ctr">
                    <a:solidFill>
                      <a:schemeClr val="accent2"/>
                    </a:solidFill>
                  </a:tcPr>
                </a:tc>
                <a:tc rowSpan="2">
                  <a:txBody>
                    <a:bodyPr/>
                    <a:lstStyle/>
                    <a:p>
                      <a:r>
                        <a:rPr lang="en-GB" sz="1400" b="1" kern="1200" dirty="0" smtClean="0">
                          <a:solidFill>
                            <a:schemeClr val="tx1"/>
                          </a:solidFill>
                          <a:latin typeface="Calibri" pitchFamily="34" charset="0"/>
                          <a:ea typeface="+mn-ea"/>
                          <a:cs typeface="+mn-cs"/>
                        </a:rPr>
                        <a:t>Source</a:t>
                      </a:r>
                      <a:r>
                        <a:rPr lang="en-GB" sz="1400" kern="1200" dirty="0" smtClean="0">
                          <a:solidFill>
                            <a:schemeClr val="tx1"/>
                          </a:solidFill>
                          <a:latin typeface="Calibri" pitchFamily="34" charset="0"/>
                          <a:ea typeface="+mn-ea"/>
                          <a:cs typeface="+mn-cs"/>
                        </a:rPr>
                        <a:t> and </a:t>
                      </a:r>
                      <a:r>
                        <a:rPr lang="en-GB" sz="1400" b="1" kern="1200" dirty="0" smtClean="0">
                          <a:solidFill>
                            <a:schemeClr val="tx1"/>
                          </a:solidFill>
                          <a:latin typeface="Calibri" pitchFamily="34" charset="0"/>
                          <a:ea typeface="+mn-ea"/>
                          <a:cs typeface="+mn-cs"/>
                        </a:rPr>
                        <a:t>store</a:t>
                      </a:r>
                      <a:r>
                        <a:rPr lang="en-GB" sz="1400" kern="1200" dirty="0" smtClean="0">
                          <a:solidFill>
                            <a:schemeClr val="tx1"/>
                          </a:solidFill>
                          <a:latin typeface="Calibri" pitchFamily="34" charset="0"/>
                          <a:ea typeface="+mn-ea"/>
                          <a:cs typeface="+mn-cs"/>
                        </a:rPr>
                        <a:t> the multimedia elements you will need for your multimedia product.</a:t>
                      </a:r>
                      <a:r>
                        <a:rPr lang="en-GB" sz="1400" kern="1200" baseline="0" dirty="0" smtClean="0">
                          <a:solidFill>
                            <a:schemeClr val="tx1"/>
                          </a:solidFill>
                          <a:latin typeface="Calibri" pitchFamily="34" charset="0"/>
                          <a:ea typeface="+mn-ea"/>
                          <a:cs typeface="+mn-cs"/>
                        </a:rPr>
                        <a:t> </a:t>
                      </a:r>
                      <a:r>
                        <a:rPr lang="en-GB" sz="1400" kern="1200" dirty="0" smtClean="0">
                          <a:solidFill>
                            <a:schemeClr val="tx1"/>
                          </a:solidFill>
                          <a:latin typeface="Calibri" pitchFamily="34" charset="0"/>
                          <a:ea typeface="+mn-ea"/>
                          <a:cs typeface="+mn-cs"/>
                        </a:rPr>
                        <a:t>Make sure that you save</a:t>
                      </a:r>
                      <a:r>
                        <a:rPr lang="en-GB" sz="1400" kern="1200" baseline="0" dirty="0" smtClean="0">
                          <a:solidFill>
                            <a:schemeClr val="tx1"/>
                          </a:solidFill>
                          <a:latin typeface="Calibri" pitchFamily="34" charset="0"/>
                          <a:ea typeface="+mn-ea"/>
                          <a:cs typeface="+mn-cs"/>
                        </a:rPr>
                        <a:t> them in </a:t>
                      </a:r>
                      <a:r>
                        <a:rPr lang="en-GB" sz="1400" b="1" kern="1200" baseline="0" dirty="0" smtClean="0">
                          <a:solidFill>
                            <a:schemeClr val="tx1"/>
                          </a:solidFill>
                          <a:latin typeface="Calibri" pitchFamily="34" charset="0"/>
                          <a:ea typeface="+mn-ea"/>
                          <a:cs typeface="+mn-cs"/>
                        </a:rPr>
                        <a:t>appropriate</a:t>
                      </a:r>
                      <a:r>
                        <a:rPr lang="en-GB" sz="1400" kern="1200" baseline="0" dirty="0" smtClean="0">
                          <a:solidFill>
                            <a:schemeClr val="tx1"/>
                          </a:solidFill>
                          <a:latin typeface="Calibri" pitchFamily="34" charset="0"/>
                          <a:ea typeface="+mn-ea"/>
                          <a:cs typeface="+mn-cs"/>
                        </a:rPr>
                        <a:t> </a:t>
                      </a:r>
                      <a:r>
                        <a:rPr lang="en-GB" sz="1400" b="1" kern="1200" baseline="0" dirty="0" smtClean="0">
                          <a:solidFill>
                            <a:schemeClr val="tx1"/>
                          </a:solidFill>
                          <a:latin typeface="Calibri" pitchFamily="34" charset="0"/>
                          <a:ea typeface="+mn-ea"/>
                          <a:cs typeface="+mn-cs"/>
                        </a:rPr>
                        <a:t>file</a:t>
                      </a:r>
                      <a:r>
                        <a:rPr lang="en-GB" sz="1400" kern="1200" baseline="0" dirty="0" smtClean="0">
                          <a:solidFill>
                            <a:schemeClr val="tx1"/>
                          </a:solidFill>
                          <a:latin typeface="Calibri" pitchFamily="34" charset="0"/>
                          <a:ea typeface="+mn-ea"/>
                          <a:cs typeface="+mn-cs"/>
                        </a:rPr>
                        <a:t> </a:t>
                      </a:r>
                      <a:r>
                        <a:rPr lang="en-GB" sz="1400" b="1" kern="1200" baseline="0" dirty="0" smtClean="0">
                          <a:solidFill>
                            <a:schemeClr val="tx1"/>
                          </a:solidFill>
                          <a:latin typeface="Calibri" pitchFamily="34" charset="0"/>
                          <a:ea typeface="+mn-ea"/>
                          <a:cs typeface="+mn-cs"/>
                        </a:rPr>
                        <a:t>types</a:t>
                      </a:r>
                      <a:r>
                        <a:rPr lang="en-GB" sz="1400" kern="1200" baseline="0" dirty="0" smtClean="0">
                          <a:solidFill>
                            <a:schemeClr val="tx1"/>
                          </a:solidFill>
                          <a:latin typeface="Calibri" pitchFamily="34" charset="0"/>
                          <a:ea typeface="+mn-ea"/>
                          <a:cs typeface="+mn-cs"/>
                        </a:rPr>
                        <a:t>. </a:t>
                      </a:r>
                    </a:p>
                    <a:p>
                      <a:endParaRPr kumimoji="0" lang="en-GB" sz="10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r>
              <a:tr h="297110">
                <a:tc>
                  <a:txBody>
                    <a:bodyPr/>
                    <a:lstStyle/>
                    <a:p>
                      <a:pPr marL="0" indent="0" algn="ctr" rtl="0" eaLnBrk="1" latinLnBrk="0" hangingPunct="1"/>
                      <a:endParaRPr kumimoji="0" lang="en-GB" sz="1100" b="0" kern="1200" dirty="0" smtClean="0">
                        <a:solidFill>
                          <a:schemeClr val="bg1"/>
                        </a:solidFill>
                        <a:latin typeface="Calibri" pitchFamily="34" charset="0"/>
                        <a:ea typeface="+mn-ea"/>
                        <a:cs typeface="+mn-cs"/>
                      </a:endParaRPr>
                    </a:p>
                  </a:txBody>
                  <a:tcPr anchor="c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baseline="0" dirty="0" smtClean="0">
                        <a:latin typeface="Calibri" pitchFamily="34" charset="0"/>
                        <a:cs typeface="Calibri" pitchFamily="34" charset="0"/>
                      </a:endParaRPr>
                    </a:p>
                  </a:txBody>
                  <a:tcPr/>
                </a:tc>
              </a:tr>
            </a:tbl>
          </a:graphicData>
        </a:graphic>
      </p:graphicFrame>
    </p:spTree>
    <p:extLst>
      <p:ext uri="{BB962C8B-B14F-4D97-AF65-F5344CB8AC3E}">
        <p14:creationId xmlns:p14="http://schemas.microsoft.com/office/powerpoint/2010/main" val="1392058100"/>
      </p:ext>
    </p:extLst>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45&quot;&gt;&lt;object type=&quot;3&quot; unique_id=&quot;10046&quot;&gt;&lt;property id=&quot;20148&quot; value=&quot;5&quot;/&gt;&lt;property id=&quot;20300&quot; value=&quot;Slide 1 - &amp;quot;Welcome&amp;quot;&quot;/&gt;&lt;property id=&quot;20307&quot; value=&quot;256&quot;/&gt;&lt;/object&gt;&lt;object type=&quot;3&quot; unique_id=&quot;10047&quot;&gt;&lt;property id=&quot;20148&quot; value=&quot;5&quot;/&gt;&lt;property id=&quot;20300&quot; value=&quot;Slide 2 - &amp;quot;Assignment Scenario&amp;quot;&quot;/&gt;&lt;property id=&quot;20307&quot; value=&quot;258&quot;/&gt;&lt;/object&gt;&lt;object type=&quot;3&quot; unique_id=&quot;10048&quot;&gt;&lt;property id=&quot;20148&quot; value=&quot;5&quot;/&gt;&lt;property id=&quot;20300&quot; value=&quot;Slide 3 - &amp;quot;Excel Sales Scenario&amp;quot;&quot;/&gt;&lt;property id=&quot;20307&quot; value=&quot;286&quot;/&gt;&lt;/object&gt;&lt;object type=&quot;3&quot; unique_id=&quot;10049&quot;&gt;&lt;property id=&quot;20148&quot; value=&quot;5&quot;/&gt;&lt;property id=&quot;20300&quot; value=&quot;Slide 4 - &amp;quot;Task 1 – Excel Sales Spreadsheet&amp;quot;&quot;/&gt;&lt;property id=&quot;20307&quot; value=&quot;287&quot;/&gt;&lt;/object&gt;&lt;object type=&quot;3&quot; unique_id=&quot;10050&quot;&gt;&lt;property id=&quot;20148&quot; value=&quot;5&quot;/&gt;&lt;property id=&quot;20300&quot; value=&quot;Slide 5 - &amp;quot;Task 2 – Excel Sales Spreadsheet&amp;quot;&quot;/&gt;&lt;property id=&quot;20307&quot; value=&quot;288&quot;/&gt;&lt;/object&gt;&lt;object type=&quot;3&quot; unique_id=&quot;10051&quot;&gt;&lt;property id=&quot;20148&quot; value=&quot;5&quot;/&gt;&lt;property id=&quot;20300&quot; value=&quot;Slide 6 - &amp;quot;Task 3 – Excel Sales Spreadsheet&amp;quot;&quot;/&gt;&lt;property id=&quot;20307&quot; value=&quot;289&quot;/&gt;&lt;/object&gt;&lt;object type=&quot;3&quot; unique_id=&quot;10052&quot;&gt;&lt;property id=&quot;20148&quot; value=&quot;5&quot;/&gt;&lt;property id=&quot;20300&quot; value=&quot;Slide 7 - &amp;quot;Task 4 – Excel Sales Spreadsheet&amp;quot;&quot;/&gt;&lt;property id=&quot;20307&quot; value=&quot;290&quot;/&gt;&lt;/object&gt;&lt;object type=&quot;3&quot; unique_id=&quot;10053&quot;&gt;&lt;property id=&quot;20148&quot; value=&quot;5&quot;/&gt;&lt;property id=&quot;20300&quot; value=&quot;Slide 8 - &amp;quot;Task 5 – Excel Sales Spreadsheet&amp;quot;&quot;/&gt;&lt;property id=&quot;20307&quot; value=&quot;291&quot;/&gt;&lt;/object&gt;&lt;object type=&quot;3&quot; unique_id=&quot;10054&quot;&gt;&lt;property id=&quot;20148&quot; value=&quot;5&quot;/&gt;&lt;property id=&quot;20300&quot; value=&quot;Slide 9 - &amp;quot;Task 6 – Excel Sales Spreadsheet&amp;quot;&quot;/&gt;&lt;property id=&quot;20307&quot; value=&quot;292&quot;/&gt;&lt;/object&gt;&lt;object type=&quot;3&quot; unique_id=&quot;10055&quot;&gt;&lt;property id=&quot;20148&quot; value=&quot;5&quot;/&gt;&lt;property id=&quot;20300&quot; value=&quot;Slide 10 - &amp;quot;Task 7 – Excel Sales Spreadsheet&amp;quot;&quot;/&gt;&lt;property id=&quot;20307&quot; value=&quot;294&quot;/&gt;&lt;/object&gt;&lt;object type=&quot;3&quot; unique_id=&quot;10056&quot;&gt;&lt;property id=&quot;20148&quot; value=&quot;5&quot;/&gt;&lt;property id=&quot;20300&quot; value=&quot;Slide 11 - &amp;quot;Task 8 – Excel Sales Spreadsheet&amp;quot;&quot;/&gt;&lt;property id=&quot;20307&quot; value=&quot;295&quot;/&gt;&lt;/object&gt;&lt;object type=&quot;3&quot; unique_id=&quot;10057&quot;&gt;&lt;property id=&quot;20148&quot; value=&quot;5&quot;/&gt;&lt;property id=&quot;20300&quot; value=&quot;Slide 12 - &amp;quot;Excel Tutorials – Click to View&amp;quot;&quot;/&gt;&lt;property id=&quot;20307&quot; value=&quot;332&quot;/&gt;&lt;/object&gt;&lt;object type=&quot;3&quot; unique_id=&quot;10058&quot;&gt;&lt;property id=&quot;20148&quot; value=&quot;5&quot;/&gt;&lt;property id=&quot;20300&quot; value=&quot;Slide 13 - &amp;quot;Excel Sales – Assessment (St/Ex/Ad)&amp;quot;&quot;/&gt;&lt;property id=&quot;20307&quot; value=&quot;297&quot;/&gt;&lt;/object&gt;&lt;object type=&quot;3&quot; unique_id=&quot;10059&quot;&gt;&lt;property id=&quot;20148&quot; value=&quot;5&quot;/&gt;&lt;property id=&quot;20300&quot; value=&quot;Slide 14 - &amp;quot;Excel Bookings Scenario&amp;quot;&quot;/&gt;&lt;property id=&quot;20307&quot; value=&quot;299&quot;/&gt;&lt;/object&gt;&lt;object type=&quot;3&quot; unique_id=&quot;10060&quot;&gt;&lt;property id=&quot;20148&quot; value=&quot;5&quot;/&gt;&lt;property id=&quot;20300&quot; value=&quot;Slide 15 - &amp;quot;Task 1 – Excel Bookings Spreadsheet&amp;quot;&quot;/&gt;&lt;property id=&quot;20307&quot; value=&quot;300&quot;/&gt;&lt;/object&gt;&lt;object type=&quot;3&quot; unique_id=&quot;10061&quot;&gt;&lt;property id=&quot;20148&quot; value=&quot;5&quot;/&gt;&lt;property id=&quot;20300&quot; value=&quot;Slide 16 - &amp;quot;Task 2 – Excel Bookings Spreadsheet&amp;quot;&quot;/&gt;&lt;property id=&quot;20307&quot; value=&quot;301&quot;/&gt;&lt;/object&gt;&lt;object type=&quot;3&quot; unique_id=&quot;10062&quot;&gt;&lt;property id=&quot;20148&quot; value=&quot;5&quot;/&gt;&lt;property id=&quot;20300&quot; value=&quot;Slide 17 - &amp;quot;Task 3 – Excel Bookings Spreadsheet&amp;quot;&quot;/&gt;&lt;property id=&quot;20307&quot; value=&quot;302&quot;/&gt;&lt;/object&gt;&lt;object type=&quot;3&quot; unique_id=&quot;10063&quot;&gt;&lt;property id=&quot;20148&quot; value=&quot;5&quot;/&gt;&lt;property id=&quot;20300&quot; value=&quot;Slide 18 - &amp;quot;Task 4 – Excel Bookings Spreadsheet&amp;quot;&quot;/&gt;&lt;property id=&quot;20307&quot; value=&quot;309&quot;/&gt;&lt;/object&gt;&lt;object type=&quot;3&quot; unique_id=&quot;10064&quot;&gt;&lt;property id=&quot;20148&quot; value=&quot;5&quot;/&gt;&lt;property id=&quot;20300&quot; value=&quot;Slide 19 - &amp;quot;Task 5 – Excel Bookings Spreadsheet&amp;quot;&quot;/&gt;&lt;property id=&quot;20307&quot; value=&quot;304&quot;/&gt;&lt;/object&gt;&lt;object type=&quot;3&quot; unique_id=&quot;10065&quot;&gt;&lt;property id=&quot;20148&quot; value=&quot;5&quot;/&gt;&lt;property id=&quot;20300&quot; value=&quot;Slide 20 - &amp;quot;Task 6 – Excel Bookings Spreadsheet&amp;quot;&quot;/&gt;&lt;property id=&quot;20307&quot; value=&quot;305&quot;/&gt;&lt;/object&gt;&lt;object type=&quot;3&quot; unique_id=&quot;10066&quot;&gt;&lt;property id=&quot;20148&quot; value=&quot;5&quot;/&gt;&lt;property id=&quot;20300&quot; value=&quot;Slide 21 - &amp;quot;Task 7 – Excel Bookings Spreadsheet&amp;quot;&quot;/&gt;&lt;property id=&quot;20307&quot; value=&quot;306&quot;/&gt;&lt;/object&gt;&lt;object type=&quot;3&quot; unique_id=&quot;10067&quot;&gt;&lt;property id=&quot;20148&quot; value=&quot;5&quot;/&gt;&lt;property id=&quot;20300&quot; value=&quot;Slide 22 - &amp;quot;Task 8 – Excel Bookings Spreadsheet&amp;quot;&quot;/&gt;&lt;property id=&quot;20307&quot; value=&quot;307&quot;/&gt;&lt;/object&gt;&lt;object type=&quot;3&quot; unique_id=&quot;10068&quot;&gt;&lt;property id=&quot;20148&quot; value=&quot;5&quot;/&gt;&lt;property id=&quot;20300&quot; value=&quot;Slide 23 - &amp;quot;Excel Tutorials – Click to View&amp;quot;&quot;/&gt;&lt;property id=&quot;20307&quot; value=&quot;334&quot;/&gt;&lt;/object&gt;&lt;object type=&quot;3&quot; unique_id=&quot;10069&quot;&gt;&lt;property id=&quot;20148&quot; value=&quot;5&quot;/&gt;&lt;property id=&quot;20300&quot; value=&quot;Slide 24 - &amp;quot;Excel Bookings – Assessment (St/Ex/Ad)&amp;quot;&quot;/&gt;&lt;property id=&quot;20307&quot; value=&quot;308&quot;/&gt;&lt;/object&gt;&lt;object type=&quot;3&quot; unique_id=&quot;10070&quot;&gt;&lt;property id=&quot;20148&quot; value=&quot;5&quot;/&gt;&lt;property id=&quot;20300&quot; value=&quot;Slide 25 - &amp;quot;Graphics Scenario&amp;quot;&quot;/&gt;&lt;property id=&quot;20307&quot; value=&quot;310&quot;/&gt;&lt;/object&gt;&lt;object type=&quot;3&quot; unique_id=&quot;10071&quot;&gt;&lt;property id=&quot;20148&quot; value=&quot;5&quot;/&gt;&lt;property id=&quot;20300&quot; value=&quot;Slide 26 - &amp;quot;Task 1 – Bitmap Montage&amp;quot;&quot;/&gt;&lt;property id=&quot;20307&quot; value=&quot;311&quot;/&gt;&lt;/object&gt;&lt;object type=&quot;3&quot; unique_id=&quot;10072&quot;&gt;&lt;property id=&quot;20148&quot; value=&quot;5&quot;/&gt;&lt;property id=&quot;20300&quot; value=&quot;Slide 27 - &amp;quot;Task 2 – Bitmap Montage&amp;quot;&quot;/&gt;&lt;property id=&quot;20307&quot; value=&quot;312&quot;/&gt;&lt;/object&gt;&lt;object type=&quot;3&quot; unique_id=&quot;10073&quot;&gt;&lt;property id=&quot;20148&quot; value=&quot;5&quot;/&gt;&lt;property id=&quot;20300&quot; value=&quot;Slide 28 - &amp;quot;Task 3 – Bitmap Montage&amp;quot;&quot;/&gt;&lt;property id=&quot;20307&quot; value=&quot;313&quot;/&gt;&lt;/object&gt;&lt;object type=&quot;3&quot; unique_id=&quot;10074&quot;&gt;&lt;property id=&quot;20148&quot; value=&quot;5&quot;/&gt;&lt;property id=&quot;20300&quot; value=&quot;Slide 29 - &amp;quot;Task 4 – Bitmap Montage&amp;quot;&quot;/&gt;&lt;property id=&quot;20307&quot; value=&quot;314&quot;/&gt;&lt;/object&gt;&lt;object type=&quot;3&quot; unique_id=&quot;10075&quot;&gt;&lt;property id=&quot;20148&quot; value=&quot;5&quot;/&gt;&lt;property id=&quot;20300&quot; value=&quot;Slide 30 - &amp;quot;Task 5 – Vector Map&amp;quot;&quot;/&gt;&lt;property id=&quot;20307&quot; value=&quot;315&quot;/&gt;&lt;/object&gt;&lt;object type=&quot;3&quot; unique_id=&quot;10076&quot;&gt;&lt;property id=&quot;20148&quot; value=&quot;5&quot;/&gt;&lt;property id=&quot;20300&quot; value=&quot;Slide 31 - &amp;quot;Task 6 – Vector Map&amp;quot;&quot;/&gt;&lt;property id=&quot;20307&quot; value=&quot;316&quot;/&gt;&lt;/object&gt;&lt;object type=&quot;3&quot; unique_id=&quot;10077&quot;&gt;&lt;property id=&quot;20148&quot; value=&quot;5&quot;/&gt;&lt;property id=&quot;20300&quot; value=&quot;Slide 32 - &amp;quot;Task 7 – Vector Map&amp;quot;&quot;/&gt;&lt;property id=&quot;20307&quot; value=&quot;317&quot;/&gt;&lt;/object&gt;&lt;object type=&quot;3&quot; unique_id=&quot;10078&quot;&gt;&lt;property id=&quot;20148&quot; value=&quot;5&quot;/&gt;&lt;property id=&quot;20300&quot; value=&quot;Slide 33 - &amp;quot;Task 8 – Graphics&amp;quot;&quot;/&gt;&lt;property id=&quot;20307&quot; value=&quot;318&quot;/&gt;&lt;/object&gt;&lt;object type=&quot;3&quot; unique_id=&quot;10079&quot;&gt;&lt;property id=&quot;20148&quot; value=&quot;5&quot;/&gt;&lt;property id=&quot;20300&quot; value=&quot;Slide 34 - &amp;quot;Task 9 – Graphics&amp;quot;&quot;/&gt;&lt;property id=&quot;20307&quot; value=&quot;321&quot;/&gt;&lt;/object&gt;&lt;object type=&quot;3&quot; unique_id=&quot;10080&quot;&gt;&lt;property id=&quot;20148&quot; value=&quot;5&quot;/&gt;&lt;property id=&quot;20300&quot; value=&quot;Slide 35 - &amp;quot;Graphics – Assessment (St/Ex/Ad)&amp;quot;&quot;/&gt;&lt;property id=&quot;20307&quot; value=&quot;319&quot;/&gt;&lt;/object&gt;&lt;object type=&quot;3&quot; unique_id=&quot;10081&quot;&gt;&lt;property id=&quot;20148&quot; value=&quot;5&quot;/&gt;&lt;property id=&quot;20300&quot; value=&quot;Slide 36 - &amp;quot;E-Safety Scenario&amp;quot;&quot;/&gt;&lt;property id=&quot;20307&quot; value=&quot;322&quot;/&gt;&lt;/object&gt;&lt;object type=&quot;3&quot; unique_id=&quot;10082&quot;&gt;&lt;property id=&quot;20148&quot; value=&quot;5&quot;/&gt;&lt;property id=&quot;20300&quot; value=&quot;Slide 37 - &amp;quot;Task 1 – E-Safety&amp;quot;&quot;/&gt;&lt;property id=&quot;20307&quot; value=&quot;323&quot;/&gt;&lt;/object&gt;&lt;object type=&quot;3&quot; unique_id=&quot;10083&quot;&gt;&lt;property id=&quot;20148&quot; value=&quot;5&quot;/&gt;&lt;property id=&quot;20300&quot; value=&quot;Slide 38 - &amp;quot;Task 2 – E-Safety&amp;quot;&quot;/&gt;&lt;property id=&quot;20307&quot; value=&quot;324&quot;/&gt;&lt;/object&gt;&lt;object type=&quot;3&quot; unique_id=&quot;10084&quot;&gt;&lt;property id=&quot;20148&quot; value=&quot;5&quot;/&gt;&lt;property id=&quot;20300&quot; value=&quot;Slide 39 - &amp;quot;Task 3 – E-Safety&amp;quot;&quot;/&gt;&lt;property id=&quot;20307&quot; value=&quot;325&quot;/&gt;&lt;/object&gt;&lt;object type=&quot;3&quot; unique_id=&quot;10085&quot;&gt;&lt;property id=&quot;20148&quot; value=&quot;5&quot;/&gt;&lt;property id=&quot;20300&quot; value=&quot;Slide 40 - &amp;quot;Task 4 – E-Safety&amp;quot;&quot;/&gt;&lt;property id=&quot;20307&quot; value=&quot;326&quot;/&gt;&lt;/object&gt;&lt;object type=&quot;3&quot; unique_id=&quot;10086&quot;&gt;&lt;property id=&quot;20148&quot; value=&quot;5&quot;/&gt;&lt;property id=&quot;20300&quot; value=&quot;Slide 41 - &amp;quot;Task 5 – E-Safety&amp;quot;&quot;/&gt;&lt;property id=&quot;20307&quot; value=&quot;327&quot;/&gt;&lt;/object&gt;&lt;object type=&quot;3&quot; unique_id=&quot;10087&quot;&gt;&lt;property id=&quot;20148&quot; value=&quot;5&quot;/&gt;&lt;property id=&quot;20300&quot; value=&quot;Slide 42 - &amp;quot;Task 6 – E-Safety&amp;quot;&quot;/&gt;&lt;property id=&quot;20307&quot; value=&quot;328&quot;/&gt;&lt;/object&gt;&lt;object type=&quot;3&quot; unique_id=&quot;10088&quot;&gt;&lt;property id=&quot;20148&quot; value=&quot;5&quot;/&gt;&lt;property id=&quot;20300&quot; value=&quot;Slide 43 - &amp;quot;Task 7 – E-Safety&amp;quot;&quot;/&gt;&lt;property id=&quot;20307&quot; value=&quot;329&quot;/&gt;&lt;/object&gt;&lt;object type=&quot;3&quot; unique_id=&quot;10089&quot;&gt;&lt;property id=&quot;20148&quot; value=&quot;5&quot;/&gt;&lt;property id=&quot;20300&quot; value=&quot;Slide 44 - &amp;quot;E-Safety – Assessment (St/Ex/Ad)&amp;quot;&quot;/&gt;&lt;property id=&quot;20307&quot; value=&quot;331&quot;/&gt;&lt;/object&gt;&lt;/object&gt;&lt;object type=&quot;8&quot; unique_id=&quot;10135&quot;&gt;&lt;/object&gt;&lt;/object&gt;&lt;/database&gt;"/>
  <p:tag name="SECTOMILLISECCONVERTED" val="1"/>
  <p:tag name="ISPRING_RESOURCE_PATHS_HASH_2" val="08f788787bcb7a4d543d064184e3ed8f8a1ad1a"/>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ookeWeston">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A0AEC"/>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03C8A099435F469B82EC500073A18D" ma:contentTypeVersion="0" ma:contentTypeDescription="Create a new document." ma:contentTypeScope="" ma:versionID="db11316f7499926a5aef36baba7827a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16A05FF-1C8D-47AA-A52A-FF79015719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E5A8F797-114D-47DC-A43E-E9D7D8871891}">
  <ds:schemaRefs>
    <ds:schemaRef ds:uri="http://schemas.microsoft.com/sharepoint/v3/contenttype/forms"/>
  </ds:schemaRefs>
</ds:datastoreItem>
</file>

<file path=customXml/itemProps3.xml><?xml version="1.0" encoding="utf-8"?>
<ds:datastoreItem xmlns:ds="http://schemas.openxmlformats.org/officeDocument/2006/customXml" ds:itemID="{76DD945F-B7B0-4691-A0D0-E2EAD6DA23B3}">
  <ds:schemaRefs>
    <ds:schemaRef ds:uri="http://schemas.openxmlformats.org/package/2006/metadata/core-properties"/>
    <ds:schemaRef ds:uri="http://schemas.microsoft.com/office/2006/metadata/properties"/>
    <ds:schemaRef ds:uri="http://purl.org/dc/dcmitype/"/>
    <ds:schemaRef ds:uri="http://www.w3.org/XML/1998/namespace"/>
    <ds:schemaRef ds:uri="http://schemas.microsoft.com/office/2006/documentManagement/types"/>
    <ds:schemaRef ds:uri="http://purl.org/dc/elements/1.1/"/>
    <ds:schemaRef ds:uri="http://purl.org/dc/terms/"/>
  </ds:schemaRefs>
</ds:datastoreItem>
</file>

<file path=docProps/app.xml><?xml version="1.0" encoding="utf-8"?>
<Properties xmlns="http://schemas.openxmlformats.org/officeDocument/2006/extended-properties" xmlns:vt="http://schemas.openxmlformats.org/officeDocument/2006/docPropsVTypes">
  <Template>BrookeWeston</Template>
  <TotalTime>22574</TotalTime>
  <Words>1444</Words>
  <Application>Microsoft Office PowerPoint</Application>
  <PresentationFormat>On-screen Show (4:3)</PresentationFormat>
  <Paragraphs>226</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BrookeWeston</vt:lpstr>
      <vt:lpstr>Welcome</vt:lpstr>
      <vt:lpstr>Assignment Scenario</vt:lpstr>
      <vt:lpstr>Learning Outcome 1 – Assignment</vt:lpstr>
      <vt:lpstr>Learning Outcome 1 – Task 1</vt:lpstr>
      <vt:lpstr>Learning Outcome 1 – Task 2</vt:lpstr>
      <vt:lpstr>Learning Outcome 1 – Task 3</vt:lpstr>
      <vt:lpstr>Learning Outcome 1 – Task 4</vt:lpstr>
      <vt:lpstr>Learning Outcome 1 – Task 5</vt:lpstr>
      <vt:lpstr>Learning Outcome 1 – Task 6</vt:lpstr>
      <vt:lpstr>Learning Outcome 1 – Task 7</vt:lpstr>
      <vt:lpstr>AO1 – Assessment (P, M, D)</vt:lpstr>
    </vt:vector>
  </TitlesOfParts>
  <Company>Brooke Weston CTC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R005 Unit 5 - LO1 Cambridge L2</dc:title>
  <dc:subject>eBusiness</dc:subject>
  <dc:creator>KPA</dc:creator>
  <cp:lastModifiedBy>Shaun Strydom</cp:lastModifiedBy>
  <cp:revision>1059</cp:revision>
  <cp:lastPrinted>2012-09-28T14:36:43Z</cp:lastPrinted>
  <dcterms:created xsi:type="dcterms:W3CDTF">2008-03-12T11:01:44Z</dcterms:created>
  <dcterms:modified xsi:type="dcterms:W3CDTF">2013-06-18T18:03:30Z</dcterms:modified>
  <cp:category>Unit 01</cp:category>
</cp:coreProperties>
</file>

<file path=docProps/custom.xml><?xml version="1.0" encoding="utf-8"?>
<Properties xmlns="http://schemas.openxmlformats.org/officeDocument/2006/custom-properties" xmlns:vt="http://schemas.openxmlformats.org/officeDocument/2006/docPropsVTypes">
  <property fmtid="{64440492-4C8B-11D1-8B70-080036B11A03}" pid="4">
    <vt:lpwstr>Brooke Weston Academy</vt:lpwstr>
  </property>
  <property fmtid="{D5CDD505-2E9C-101B-9397-08002B2CF9AE}" pid="2" name="ContentTypeId">
    <vt:lpwstr>0x0101006303C8A099435F469B82EC500073A18D</vt:lpwstr>
  </property>
  <property fmtid="{D5CDD505-2E9C-101B-9397-08002B2CF9AE}" pid="3" name="Unit">
    <vt:lpwstr>U1</vt:lpwstr>
  </property>
</Properties>
</file>